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84" r:id="rId2"/>
    <p:sldId id="274" r:id="rId3"/>
    <p:sldId id="301" r:id="rId4"/>
    <p:sldId id="296" r:id="rId5"/>
    <p:sldId id="300" r:id="rId6"/>
    <p:sldId id="295" r:id="rId7"/>
    <p:sldId id="289" r:id="rId8"/>
    <p:sldId id="292" r:id="rId9"/>
    <p:sldId id="297" r:id="rId10"/>
    <p:sldId id="291" r:id="rId11"/>
    <p:sldId id="283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3CA"/>
    <a:srgbClr val="393F56"/>
    <a:srgbClr val="383E55"/>
    <a:srgbClr val="C2C4CC"/>
    <a:srgbClr val="373F56"/>
    <a:srgbClr val="383E56"/>
    <a:srgbClr val="F2CE73"/>
    <a:srgbClr val="586C9D"/>
    <a:srgbClr val="596C9D"/>
    <a:srgbClr val="393F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0" autoAdjust="0"/>
    <p:restoredTop sz="96191"/>
  </p:normalViewPr>
  <p:slideViewPr>
    <p:cSldViewPr snapToGrid="0" snapToObjects="1" showGuides="1">
      <p:cViewPr>
        <p:scale>
          <a:sx n="100" d="100"/>
          <a:sy n="100" d="100"/>
        </p:scale>
        <p:origin x="2252" y="120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629F40-523D-DC49-B2A2-BC57992BB7BE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B3F8CF9-E7BF-9F46-BC0C-C371E0A4C9D9}">
      <dgm:prSet phldrT="[Text]" custT="1"/>
      <dgm:spPr>
        <a:solidFill>
          <a:srgbClr val="373F57"/>
        </a:solidFill>
        <a:ln w="19050">
          <a:solidFill>
            <a:srgbClr val="F2CE73"/>
          </a:solidFill>
        </a:ln>
      </dgm:spPr>
      <dgm:t>
        <a:bodyPr/>
        <a:lstStyle/>
        <a:p>
          <a:r>
            <a:rPr lang="en-US" sz="1600" b="1" noProof="0" dirty="0">
              <a:latin typeface="Montserrat" pitchFamily="2" charset="77"/>
            </a:rPr>
            <a:t>Equity Token</a:t>
          </a:r>
        </a:p>
        <a:p>
          <a:r>
            <a:rPr lang="en-US" sz="1600" noProof="0" dirty="0">
              <a:latin typeface="Montserrat" pitchFamily="2" charset="77"/>
            </a:rPr>
            <a:t>Paying dividends via smart contract is natural given tokenized shares.</a:t>
          </a:r>
        </a:p>
      </dgm:t>
    </dgm:pt>
    <dgm:pt modelId="{7E27199C-EF60-1C41-BC73-FF5ECBDA09B5}" type="parTrans" cxnId="{D1BB51F6-F7EC-D046-A852-21EFF3131E84}">
      <dgm:prSet/>
      <dgm:spPr/>
      <dgm:t>
        <a:bodyPr/>
        <a:lstStyle/>
        <a:p>
          <a:endParaRPr lang="en-GB"/>
        </a:p>
      </dgm:t>
    </dgm:pt>
    <dgm:pt modelId="{9671F8D4-B692-E34A-A940-CF79902E9992}" type="sibTrans" cxnId="{D1BB51F6-F7EC-D046-A852-21EFF3131E84}">
      <dgm:prSet/>
      <dgm:spPr/>
      <dgm:t>
        <a:bodyPr/>
        <a:lstStyle/>
        <a:p>
          <a:endParaRPr lang="en-GB"/>
        </a:p>
      </dgm:t>
    </dgm:pt>
    <dgm:pt modelId="{7C94116B-F3AF-B741-AC6B-E898D0280179}">
      <dgm:prSet phldrT="[Text]" custT="1"/>
      <dgm:spPr>
        <a:solidFill>
          <a:srgbClr val="C00000"/>
        </a:solidFill>
        <a:ln w="19050">
          <a:solidFill>
            <a:srgbClr val="F2CE73"/>
          </a:solidFill>
        </a:ln>
      </dgm:spPr>
      <dgm:t>
        <a:bodyPr/>
        <a:lstStyle/>
        <a:p>
          <a:r>
            <a:rPr lang="en-GB" sz="1600" b="1" dirty="0">
              <a:latin typeface="Montserrat" pitchFamily="2" charset="77"/>
            </a:rPr>
            <a:t>Marketing Impact</a:t>
          </a:r>
          <a:r>
            <a:rPr lang="en-GB" sz="1600" dirty="0">
              <a:latin typeface="Montserrat" pitchFamily="2" charset="77"/>
            </a:rPr>
            <a:t> </a:t>
          </a:r>
        </a:p>
        <a:p>
          <a:r>
            <a:rPr lang="en-GB" sz="1600" dirty="0">
              <a:latin typeface="Montserrat" pitchFamily="2" charset="77"/>
            </a:rPr>
            <a:t>Be among the first firms to distribute its dividends via smart contract!</a:t>
          </a:r>
        </a:p>
      </dgm:t>
    </dgm:pt>
    <dgm:pt modelId="{6D0AB63F-6CE8-D744-8E42-1AF656E4BBD8}" type="parTrans" cxnId="{D480A3FC-85A9-BD4E-8129-9130CA568E6F}">
      <dgm:prSet/>
      <dgm:spPr/>
      <dgm:t>
        <a:bodyPr/>
        <a:lstStyle/>
        <a:p>
          <a:endParaRPr lang="en-GB"/>
        </a:p>
      </dgm:t>
    </dgm:pt>
    <dgm:pt modelId="{3581897C-7001-2944-BA36-E0E856409487}" type="sibTrans" cxnId="{D480A3FC-85A9-BD4E-8129-9130CA568E6F}">
      <dgm:prSet/>
      <dgm:spPr/>
      <dgm:t>
        <a:bodyPr/>
        <a:lstStyle/>
        <a:p>
          <a:endParaRPr lang="en-GB"/>
        </a:p>
      </dgm:t>
    </dgm:pt>
    <dgm:pt modelId="{6F1257B5-5783-1D4B-BFA1-66F459A2D80D}">
      <dgm:prSet phldrT="[Text]" custT="1"/>
      <dgm:spPr>
        <a:solidFill>
          <a:srgbClr val="373F57"/>
        </a:solidFill>
        <a:ln w="19050">
          <a:solidFill>
            <a:srgbClr val="F2CE73"/>
          </a:solidFill>
        </a:ln>
      </dgm:spPr>
      <dgm:t>
        <a:bodyPr/>
        <a:lstStyle/>
        <a:p>
          <a:r>
            <a:rPr lang="en-GB" sz="1600" b="1" dirty="0">
              <a:latin typeface="Montserrat" pitchFamily="2" charset="77"/>
            </a:rPr>
            <a:t>Modular approach</a:t>
          </a:r>
        </a:p>
        <a:p>
          <a:r>
            <a:rPr lang="en-GB" sz="1600" dirty="0">
              <a:latin typeface="Montserrat" pitchFamily="2" charset="77"/>
            </a:rPr>
            <a:t>Tokenization and dividend distribution may be easily separated.</a:t>
          </a:r>
        </a:p>
      </dgm:t>
    </dgm:pt>
    <dgm:pt modelId="{A1555E52-74A6-4647-BB40-86FC45876C6B}" type="parTrans" cxnId="{D6FC1888-B002-E642-91E2-78EFB45A6CBD}">
      <dgm:prSet/>
      <dgm:spPr/>
      <dgm:t>
        <a:bodyPr/>
        <a:lstStyle/>
        <a:p>
          <a:endParaRPr lang="en-GB"/>
        </a:p>
      </dgm:t>
    </dgm:pt>
    <dgm:pt modelId="{DFCF9B8A-4CEF-274D-AE8F-EDDC4FF77BD6}" type="sibTrans" cxnId="{D6FC1888-B002-E642-91E2-78EFB45A6CBD}">
      <dgm:prSet/>
      <dgm:spPr/>
      <dgm:t>
        <a:bodyPr/>
        <a:lstStyle/>
        <a:p>
          <a:endParaRPr lang="en-GB"/>
        </a:p>
      </dgm:t>
    </dgm:pt>
    <dgm:pt modelId="{C999C2EC-A0B7-2543-B322-1DC84FDE6344}">
      <dgm:prSet phldrT="[Text]" custT="1"/>
      <dgm:spPr>
        <a:solidFill>
          <a:srgbClr val="373F57"/>
        </a:solidFill>
        <a:ln w="19050">
          <a:solidFill>
            <a:srgbClr val="F2CE73"/>
          </a:solidFill>
        </a:ln>
      </dgm:spPr>
      <dgm:t>
        <a:bodyPr/>
        <a:lstStyle/>
        <a:p>
          <a:r>
            <a:rPr lang="en-GB" sz="1600" b="1" dirty="0">
              <a:latin typeface="Montserrat" pitchFamily="2" charset="77"/>
            </a:rPr>
            <a:t>Roadmap</a:t>
          </a:r>
        </a:p>
        <a:p>
          <a:r>
            <a:rPr lang="en-GB" sz="1600" dirty="0">
              <a:latin typeface="Montserrat" pitchFamily="2" charset="77"/>
            </a:rPr>
            <a:t>Dividend distribution had higher </a:t>
          </a:r>
          <a:r>
            <a:rPr lang="en-GB" sz="1600" b="0" dirty="0">
              <a:latin typeface="Montserrat" pitchFamily="2" charset="77"/>
            </a:rPr>
            <a:t>priority than tokenization.</a:t>
          </a:r>
          <a:r>
            <a:rPr lang="en-GB" sz="1600" dirty="0">
              <a:latin typeface="Montserrat" pitchFamily="2" charset="77"/>
            </a:rPr>
            <a:t> </a:t>
          </a:r>
        </a:p>
      </dgm:t>
    </dgm:pt>
    <dgm:pt modelId="{810F8E62-400C-FF42-9A2B-09F4C50E3C17}" type="parTrans" cxnId="{ABDB45C7-3B5F-664F-A965-20EE1BC38ADE}">
      <dgm:prSet/>
      <dgm:spPr/>
      <dgm:t>
        <a:bodyPr/>
        <a:lstStyle/>
        <a:p>
          <a:endParaRPr lang="en-GB"/>
        </a:p>
      </dgm:t>
    </dgm:pt>
    <dgm:pt modelId="{B4C6FA29-1D81-2E40-81F9-79049B4F92D3}" type="sibTrans" cxnId="{ABDB45C7-3B5F-664F-A965-20EE1BC38ADE}">
      <dgm:prSet/>
      <dgm:spPr/>
      <dgm:t>
        <a:bodyPr/>
        <a:lstStyle/>
        <a:p>
          <a:endParaRPr lang="en-GB"/>
        </a:p>
      </dgm:t>
    </dgm:pt>
    <dgm:pt modelId="{1752E58C-19A6-7746-BCDF-EE49EDD773C1}" type="pres">
      <dgm:prSet presAssocID="{FB629F40-523D-DC49-B2A2-BC57992BB7BE}" presName="matrix" presStyleCnt="0">
        <dgm:presLayoutVars>
          <dgm:chMax val="1"/>
          <dgm:dir/>
          <dgm:resizeHandles val="exact"/>
        </dgm:presLayoutVars>
      </dgm:prSet>
      <dgm:spPr/>
    </dgm:pt>
    <dgm:pt modelId="{CC35F7ED-331E-644F-B443-938EB5F730F9}" type="pres">
      <dgm:prSet presAssocID="{FB629F40-523D-DC49-B2A2-BC57992BB7BE}" presName="diamond" presStyleLbl="bgShp" presStyleIdx="0" presStyleCnt="1" custScaleX="108098"/>
      <dgm:spPr>
        <a:solidFill>
          <a:srgbClr val="586C9D"/>
        </a:solidFill>
      </dgm:spPr>
    </dgm:pt>
    <dgm:pt modelId="{0915E918-434E-2141-B2EE-7E201D259D06}" type="pres">
      <dgm:prSet presAssocID="{FB629F40-523D-DC49-B2A2-BC57992BB7B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A441BDB-D588-F041-ADB7-956238A1505E}" type="pres">
      <dgm:prSet presAssocID="{FB629F40-523D-DC49-B2A2-BC57992BB7B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6D27217-4232-AE42-BC1E-0DEEFC82E5E6}" type="pres">
      <dgm:prSet presAssocID="{FB629F40-523D-DC49-B2A2-BC57992BB7B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7FD155D-D076-044A-B1D8-3B852AE8FEBA}" type="pres">
      <dgm:prSet presAssocID="{FB629F40-523D-DC49-B2A2-BC57992BB7B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9DBBA04-3EC4-A54A-A584-446D9A7A5AA0}" type="presOf" srcId="{7C94116B-F3AF-B741-AC6B-E898D0280179}" destId="{5A441BDB-D588-F041-ADB7-956238A1505E}" srcOrd="0" destOrd="0" presId="urn:microsoft.com/office/officeart/2005/8/layout/matrix3"/>
    <dgm:cxn modelId="{2E279A1C-3CA0-E84F-A403-66A9BB557BA5}" type="presOf" srcId="{FB629F40-523D-DC49-B2A2-BC57992BB7BE}" destId="{1752E58C-19A6-7746-BCDF-EE49EDD773C1}" srcOrd="0" destOrd="0" presId="urn:microsoft.com/office/officeart/2005/8/layout/matrix3"/>
    <dgm:cxn modelId="{A3905663-F093-E842-9D39-2991BB87E7A6}" type="presOf" srcId="{5B3F8CF9-E7BF-9F46-BC0C-C371E0A4C9D9}" destId="{0915E918-434E-2141-B2EE-7E201D259D06}" srcOrd="0" destOrd="0" presId="urn:microsoft.com/office/officeart/2005/8/layout/matrix3"/>
    <dgm:cxn modelId="{2C442B68-3B05-B540-8BD5-A0B0174B58AE}" type="presOf" srcId="{C999C2EC-A0B7-2543-B322-1DC84FDE6344}" destId="{97FD155D-D076-044A-B1D8-3B852AE8FEBA}" srcOrd="0" destOrd="0" presId="urn:microsoft.com/office/officeart/2005/8/layout/matrix3"/>
    <dgm:cxn modelId="{D6FC1888-B002-E642-91E2-78EFB45A6CBD}" srcId="{FB629F40-523D-DC49-B2A2-BC57992BB7BE}" destId="{6F1257B5-5783-1D4B-BFA1-66F459A2D80D}" srcOrd="2" destOrd="0" parTransId="{A1555E52-74A6-4647-BB40-86FC45876C6B}" sibTransId="{DFCF9B8A-4CEF-274D-AE8F-EDDC4FF77BD6}"/>
    <dgm:cxn modelId="{74DF1CB9-85B3-D848-BBDE-E6D3FC64B698}" type="presOf" srcId="{6F1257B5-5783-1D4B-BFA1-66F459A2D80D}" destId="{26D27217-4232-AE42-BC1E-0DEEFC82E5E6}" srcOrd="0" destOrd="0" presId="urn:microsoft.com/office/officeart/2005/8/layout/matrix3"/>
    <dgm:cxn modelId="{ABDB45C7-3B5F-664F-A965-20EE1BC38ADE}" srcId="{FB629F40-523D-DC49-B2A2-BC57992BB7BE}" destId="{C999C2EC-A0B7-2543-B322-1DC84FDE6344}" srcOrd="3" destOrd="0" parTransId="{810F8E62-400C-FF42-9A2B-09F4C50E3C17}" sibTransId="{B4C6FA29-1D81-2E40-81F9-79049B4F92D3}"/>
    <dgm:cxn modelId="{D1BB51F6-F7EC-D046-A852-21EFF3131E84}" srcId="{FB629F40-523D-DC49-B2A2-BC57992BB7BE}" destId="{5B3F8CF9-E7BF-9F46-BC0C-C371E0A4C9D9}" srcOrd="0" destOrd="0" parTransId="{7E27199C-EF60-1C41-BC73-FF5ECBDA09B5}" sibTransId="{9671F8D4-B692-E34A-A940-CF79902E9992}"/>
    <dgm:cxn modelId="{D480A3FC-85A9-BD4E-8129-9130CA568E6F}" srcId="{FB629F40-523D-DC49-B2A2-BC57992BB7BE}" destId="{7C94116B-F3AF-B741-AC6B-E898D0280179}" srcOrd="1" destOrd="0" parTransId="{6D0AB63F-6CE8-D744-8E42-1AF656E4BBD8}" sibTransId="{3581897C-7001-2944-BA36-E0E856409487}"/>
    <dgm:cxn modelId="{12FD057E-8CEC-0348-8567-04BDF9ED17A8}" type="presParOf" srcId="{1752E58C-19A6-7746-BCDF-EE49EDD773C1}" destId="{CC35F7ED-331E-644F-B443-938EB5F730F9}" srcOrd="0" destOrd="0" presId="urn:microsoft.com/office/officeart/2005/8/layout/matrix3"/>
    <dgm:cxn modelId="{B127A091-DBDA-F847-A058-6FC9BA205896}" type="presParOf" srcId="{1752E58C-19A6-7746-BCDF-EE49EDD773C1}" destId="{0915E918-434E-2141-B2EE-7E201D259D06}" srcOrd="1" destOrd="0" presId="urn:microsoft.com/office/officeart/2005/8/layout/matrix3"/>
    <dgm:cxn modelId="{5E5FC5D2-434F-C84C-9EDF-A49CD1F1CC5C}" type="presParOf" srcId="{1752E58C-19A6-7746-BCDF-EE49EDD773C1}" destId="{5A441BDB-D588-F041-ADB7-956238A1505E}" srcOrd="2" destOrd="0" presId="urn:microsoft.com/office/officeart/2005/8/layout/matrix3"/>
    <dgm:cxn modelId="{CA435D86-C347-E149-8324-2BC0676351B4}" type="presParOf" srcId="{1752E58C-19A6-7746-BCDF-EE49EDD773C1}" destId="{26D27217-4232-AE42-BC1E-0DEEFC82E5E6}" srcOrd="3" destOrd="0" presId="urn:microsoft.com/office/officeart/2005/8/layout/matrix3"/>
    <dgm:cxn modelId="{3AE7E709-2A44-DE48-872D-B79E4F601F02}" type="presParOf" srcId="{1752E58C-19A6-7746-BCDF-EE49EDD773C1}" destId="{97FD155D-D076-044A-B1D8-3B852AE8FEB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3C1ED7-BBD4-F84A-B5F9-C97FC3B6F71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C83353F2-453B-C946-8078-4F051F2FEAE2}">
      <dgm:prSet phldrT="[Text]"/>
      <dgm:spPr>
        <a:solidFill>
          <a:srgbClr val="586C9D"/>
        </a:solidFill>
      </dgm:spPr>
      <dgm:t>
        <a:bodyPr/>
        <a:lstStyle/>
        <a:p>
          <a:r>
            <a:rPr lang="en-GB" b="1" dirty="0">
              <a:latin typeface="Montserrat" pitchFamily="2" charset="77"/>
            </a:rPr>
            <a:t>Decision to distribute dividends via smart contract</a:t>
          </a:r>
        </a:p>
      </dgm:t>
    </dgm:pt>
    <dgm:pt modelId="{A82AB9F2-8272-0444-8E2E-85093DFD665B}" type="parTrans" cxnId="{E66C2797-89A5-3F4E-8A21-A071B0AF284D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EDBA3C63-6DCF-3446-9C23-ED9C3BE37B01}" type="sibTrans" cxnId="{E66C2797-89A5-3F4E-8A21-A071B0AF284D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5D9C0A5C-A628-4F44-9EC7-41B31C5E504D}">
      <dgm:prSet phldrT="[Text]"/>
      <dgm:spPr>
        <a:solidFill>
          <a:srgbClr val="373F56"/>
        </a:solidFill>
      </dgm:spPr>
      <dgm:t>
        <a:bodyPr/>
        <a:lstStyle/>
        <a:p>
          <a:r>
            <a:rPr lang="en-GB" b="1" dirty="0">
              <a:latin typeface="Montserrat" pitchFamily="2" charset="77"/>
            </a:rPr>
            <a:t>Preparation</a:t>
          </a:r>
          <a:r>
            <a:rPr lang="en-GB" dirty="0">
              <a:latin typeface="Montserrat" pitchFamily="2" charset="77"/>
            </a:rPr>
            <a:t> </a:t>
          </a:r>
        </a:p>
      </dgm:t>
    </dgm:pt>
    <dgm:pt modelId="{E4B0C2D9-9C45-E94F-93F1-5F69FB64F861}" type="parTrans" cxnId="{11290C9A-1FF6-1847-8733-E03AB2C5FA84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F10A392D-29BE-8C4B-8079-8D843F247BE6}" type="sibTrans" cxnId="{11290C9A-1FF6-1847-8733-E03AB2C5FA84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BCE91BBC-75DC-DD4F-A3D7-D2B9BF550A1C}">
      <dgm:prSet phldrT="[Text]"/>
      <dgm:spPr>
        <a:solidFill>
          <a:srgbClr val="373F56"/>
        </a:solidFill>
      </dgm:spPr>
      <dgm:t>
        <a:bodyPr/>
        <a:lstStyle/>
        <a:p>
          <a:r>
            <a:rPr lang="en-GB" b="1" dirty="0">
              <a:latin typeface="Montserrat" pitchFamily="2" charset="77"/>
            </a:rPr>
            <a:t>Further preparations </a:t>
          </a:r>
        </a:p>
      </dgm:t>
    </dgm:pt>
    <dgm:pt modelId="{E5E374FC-5113-954F-8C62-201C62585521}" type="parTrans" cxnId="{90D9CA9A-3D40-1241-A04F-6318CD205E85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D5C34298-E647-1C46-9939-D8BA88600205}" type="sibTrans" cxnId="{90D9CA9A-3D40-1241-A04F-6318CD205E85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BA69BE42-0918-A142-BF2F-2685ED8622C8}">
      <dgm:prSet phldrT="[Text]"/>
      <dgm:spPr>
        <a:solidFill>
          <a:srgbClr val="586C9D"/>
        </a:solidFill>
      </dgm:spPr>
      <dgm:t>
        <a:bodyPr/>
        <a:lstStyle/>
        <a:p>
          <a:r>
            <a:rPr lang="en-GB" b="1" dirty="0">
              <a:latin typeface="Montserrat" pitchFamily="2" charset="77"/>
            </a:rPr>
            <a:t>General assembly</a:t>
          </a:r>
        </a:p>
      </dgm:t>
    </dgm:pt>
    <dgm:pt modelId="{970770BE-6454-8643-9994-A266D22C5946}" type="parTrans" cxnId="{0C1EFB34-CBA2-5F40-A840-E1D383541B2A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163925BA-AFF3-2543-8D8B-9923A847DBB5}" type="sibTrans" cxnId="{0C1EFB34-CBA2-5F40-A840-E1D383541B2A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FC72BAD1-358E-934B-84BF-8355316C1FD9}">
      <dgm:prSet phldrT="[Text]"/>
      <dgm:spPr>
        <a:solidFill>
          <a:srgbClr val="C00000"/>
        </a:solidFill>
      </dgm:spPr>
      <dgm:t>
        <a:bodyPr/>
        <a:lstStyle/>
        <a:p>
          <a:r>
            <a:rPr lang="en-GB" b="1" dirty="0">
              <a:latin typeface="Montserrat" pitchFamily="2" charset="77"/>
            </a:rPr>
            <a:t>Distribution process </a:t>
          </a:r>
        </a:p>
      </dgm:t>
    </dgm:pt>
    <dgm:pt modelId="{79875048-1F7C-E946-B1E3-BDAF8A0ED94F}" type="parTrans" cxnId="{0519F70B-541C-FC47-A0D6-D551361AFEFF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80EE7F82-3F79-A940-85F3-B931983BCC11}" type="sibTrans" cxnId="{0519F70B-541C-FC47-A0D6-D551361AFEFF}">
      <dgm:prSet/>
      <dgm:spPr/>
      <dgm:t>
        <a:bodyPr/>
        <a:lstStyle/>
        <a:p>
          <a:endParaRPr lang="en-GB">
            <a:latin typeface="Montserrat" pitchFamily="2" charset="77"/>
          </a:endParaRPr>
        </a:p>
      </dgm:t>
    </dgm:pt>
    <dgm:pt modelId="{91ACC4F9-CAC1-5741-90E6-350094E2F6A4}" type="pres">
      <dgm:prSet presAssocID="{AE3C1ED7-BBD4-F84A-B5F9-C97FC3B6F71A}" presName="Name0" presStyleCnt="0">
        <dgm:presLayoutVars>
          <dgm:dir/>
          <dgm:animLvl val="lvl"/>
          <dgm:resizeHandles val="exact"/>
        </dgm:presLayoutVars>
      </dgm:prSet>
      <dgm:spPr/>
    </dgm:pt>
    <dgm:pt modelId="{777D2CDC-DDE8-2340-B197-A1DBACE9C9D8}" type="pres">
      <dgm:prSet presAssocID="{C83353F2-453B-C946-8078-4F051F2FEAE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0AD6221D-1E39-E142-A667-9C3867B68748}" type="pres">
      <dgm:prSet presAssocID="{EDBA3C63-6DCF-3446-9C23-ED9C3BE37B01}" presName="parTxOnlySpace" presStyleCnt="0"/>
      <dgm:spPr/>
    </dgm:pt>
    <dgm:pt modelId="{656CB935-801D-BD42-8E11-DC4922693F06}" type="pres">
      <dgm:prSet presAssocID="{5D9C0A5C-A628-4F44-9EC7-41B31C5E504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6AF5AB7-1504-314C-AEA2-339F5C63DC8D}" type="pres">
      <dgm:prSet presAssocID="{F10A392D-29BE-8C4B-8079-8D843F247BE6}" presName="parTxOnlySpace" presStyleCnt="0"/>
      <dgm:spPr/>
    </dgm:pt>
    <dgm:pt modelId="{855CC2BA-2C07-1F4A-80A8-9F47110FBFEB}" type="pres">
      <dgm:prSet presAssocID="{BA69BE42-0918-A142-BF2F-2685ED8622C8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5AE7835A-7ACD-9241-83D6-BC598379945F}" type="pres">
      <dgm:prSet presAssocID="{163925BA-AFF3-2543-8D8B-9923A847DBB5}" presName="parTxOnlySpace" presStyleCnt="0"/>
      <dgm:spPr/>
    </dgm:pt>
    <dgm:pt modelId="{AD6B7E00-CD9C-6443-BC73-FDA86A218F12}" type="pres">
      <dgm:prSet presAssocID="{BCE91BBC-75DC-DD4F-A3D7-D2B9BF550A1C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D510F99-989B-5140-A85F-2C7E1B890B94}" type="pres">
      <dgm:prSet presAssocID="{D5C34298-E647-1C46-9939-D8BA88600205}" presName="parTxOnlySpace" presStyleCnt="0"/>
      <dgm:spPr/>
    </dgm:pt>
    <dgm:pt modelId="{3BAACF4F-278F-E94C-9A87-06E5A5F8C98A}" type="pres">
      <dgm:prSet presAssocID="{FC72BAD1-358E-934B-84BF-8355316C1FD9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0519F70B-541C-FC47-A0D6-D551361AFEFF}" srcId="{AE3C1ED7-BBD4-F84A-B5F9-C97FC3B6F71A}" destId="{FC72BAD1-358E-934B-84BF-8355316C1FD9}" srcOrd="4" destOrd="0" parTransId="{79875048-1F7C-E946-B1E3-BDAF8A0ED94F}" sibTransId="{80EE7F82-3F79-A940-85F3-B931983BCC11}"/>
    <dgm:cxn modelId="{9EC9BA2D-564C-8B46-A4AA-C30B4A6493A4}" type="presOf" srcId="{5D9C0A5C-A628-4F44-9EC7-41B31C5E504D}" destId="{656CB935-801D-BD42-8E11-DC4922693F06}" srcOrd="0" destOrd="0" presId="urn:microsoft.com/office/officeart/2005/8/layout/chevron1"/>
    <dgm:cxn modelId="{0C1EFB34-CBA2-5F40-A840-E1D383541B2A}" srcId="{AE3C1ED7-BBD4-F84A-B5F9-C97FC3B6F71A}" destId="{BA69BE42-0918-A142-BF2F-2685ED8622C8}" srcOrd="2" destOrd="0" parTransId="{970770BE-6454-8643-9994-A266D22C5946}" sibTransId="{163925BA-AFF3-2543-8D8B-9923A847DBB5}"/>
    <dgm:cxn modelId="{E18A253F-3180-AE4B-BFBC-2C65ADE38B27}" type="presOf" srcId="{AE3C1ED7-BBD4-F84A-B5F9-C97FC3B6F71A}" destId="{91ACC4F9-CAC1-5741-90E6-350094E2F6A4}" srcOrd="0" destOrd="0" presId="urn:microsoft.com/office/officeart/2005/8/layout/chevron1"/>
    <dgm:cxn modelId="{3090DD5E-C71D-A141-BC79-FCBF26A90C3F}" type="presOf" srcId="{C83353F2-453B-C946-8078-4F051F2FEAE2}" destId="{777D2CDC-DDE8-2340-B197-A1DBACE9C9D8}" srcOrd="0" destOrd="0" presId="urn:microsoft.com/office/officeart/2005/8/layout/chevron1"/>
    <dgm:cxn modelId="{FC3FEF6E-45F4-FA4C-B0AF-D03C7AD5BB85}" type="presOf" srcId="{FC72BAD1-358E-934B-84BF-8355316C1FD9}" destId="{3BAACF4F-278F-E94C-9A87-06E5A5F8C98A}" srcOrd="0" destOrd="0" presId="urn:microsoft.com/office/officeart/2005/8/layout/chevron1"/>
    <dgm:cxn modelId="{DA62384F-6150-2045-A5A0-545A36FED76C}" type="presOf" srcId="{BA69BE42-0918-A142-BF2F-2685ED8622C8}" destId="{855CC2BA-2C07-1F4A-80A8-9F47110FBFEB}" srcOrd="0" destOrd="0" presId="urn:microsoft.com/office/officeart/2005/8/layout/chevron1"/>
    <dgm:cxn modelId="{E66C2797-89A5-3F4E-8A21-A071B0AF284D}" srcId="{AE3C1ED7-BBD4-F84A-B5F9-C97FC3B6F71A}" destId="{C83353F2-453B-C946-8078-4F051F2FEAE2}" srcOrd="0" destOrd="0" parTransId="{A82AB9F2-8272-0444-8E2E-85093DFD665B}" sibTransId="{EDBA3C63-6DCF-3446-9C23-ED9C3BE37B01}"/>
    <dgm:cxn modelId="{11290C9A-1FF6-1847-8733-E03AB2C5FA84}" srcId="{AE3C1ED7-BBD4-F84A-B5F9-C97FC3B6F71A}" destId="{5D9C0A5C-A628-4F44-9EC7-41B31C5E504D}" srcOrd="1" destOrd="0" parTransId="{E4B0C2D9-9C45-E94F-93F1-5F69FB64F861}" sibTransId="{F10A392D-29BE-8C4B-8079-8D843F247BE6}"/>
    <dgm:cxn modelId="{90D9CA9A-3D40-1241-A04F-6318CD205E85}" srcId="{AE3C1ED7-BBD4-F84A-B5F9-C97FC3B6F71A}" destId="{BCE91BBC-75DC-DD4F-A3D7-D2B9BF550A1C}" srcOrd="3" destOrd="0" parTransId="{E5E374FC-5113-954F-8C62-201C62585521}" sibTransId="{D5C34298-E647-1C46-9939-D8BA88600205}"/>
    <dgm:cxn modelId="{B3F8F3E3-40F3-1640-95E8-1DAAF24C7E04}" type="presOf" srcId="{BCE91BBC-75DC-DD4F-A3D7-D2B9BF550A1C}" destId="{AD6B7E00-CD9C-6443-BC73-FDA86A218F12}" srcOrd="0" destOrd="0" presId="urn:microsoft.com/office/officeart/2005/8/layout/chevron1"/>
    <dgm:cxn modelId="{509DE72E-4C5D-8E4E-AE36-CCD3EB3046F1}" type="presParOf" srcId="{91ACC4F9-CAC1-5741-90E6-350094E2F6A4}" destId="{777D2CDC-DDE8-2340-B197-A1DBACE9C9D8}" srcOrd="0" destOrd="0" presId="urn:microsoft.com/office/officeart/2005/8/layout/chevron1"/>
    <dgm:cxn modelId="{025660DB-5C0E-1E45-8548-43C7D6D976AD}" type="presParOf" srcId="{91ACC4F9-CAC1-5741-90E6-350094E2F6A4}" destId="{0AD6221D-1E39-E142-A667-9C3867B68748}" srcOrd="1" destOrd="0" presId="urn:microsoft.com/office/officeart/2005/8/layout/chevron1"/>
    <dgm:cxn modelId="{328FD2B9-C4F7-3944-8BDC-C29B8250E3C7}" type="presParOf" srcId="{91ACC4F9-CAC1-5741-90E6-350094E2F6A4}" destId="{656CB935-801D-BD42-8E11-DC4922693F06}" srcOrd="2" destOrd="0" presId="urn:microsoft.com/office/officeart/2005/8/layout/chevron1"/>
    <dgm:cxn modelId="{AC561780-7F86-514B-B1CB-91A026A69AD7}" type="presParOf" srcId="{91ACC4F9-CAC1-5741-90E6-350094E2F6A4}" destId="{C6AF5AB7-1504-314C-AEA2-339F5C63DC8D}" srcOrd="3" destOrd="0" presId="urn:microsoft.com/office/officeart/2005/8/layout/chevron1"/>
    <dgm:cxn modelId="{5110A022-F466-EC43-96C7-3C6F791E8290}" type="presParOf" srcId="{91ACC4F9-CAC1-5741-90E6-350094E2F6A4}" destId="{855CC2BA-2C07-1F4A-80A8-9F47110FBFEB}" srcOrd="4" destOrd="0" presId="urn:microsoft.com/office/officeart/2005/8/layout/chevron1"/>
    <dgm:cxn modelId="{6F274821-A3FE-4B46-8625-DF3570765E38}" type="presParOf" srcId="{91ACC4F9-CAC1-5741-90E6-350094E2F6A4}" destId="{5AE7835A-7ACD-9241-83D6-BC598379945F}" srcOrd="5" destOrd="0" presId="urn:microsoft.com/office/officeart/2005/8/layout/chevron1"/>
    <dgm:cxn modelId="{FD92862D-830A-BA4D-98F0-EFF5BF810125}" type="presParOf" srcId="{91ACC4F9-CAC1-5741-90E6-350094E2F6A4}" destId="{AD6B7E00-CD9C-6443-BC73-FDA86A218F12}" srcOrd="6" destOrd="0" presId="urn:microsoft.com/office/officeart/2005/8/layout/chevron1"/>
    <dgm:cxn modelId="{B2F79ED0-3051-0D48-8DA3-197DB4A8582D}" type="presParOf" srcId="{91ACC4F9-CAC1-5741-90E6-350094E2F6A4}" destId="{6D510F99-989B-5140-A85F-2C7E1B890B94}" srcOrd="7" destOrd="0" presId="urn:microsoft.com/office/officeart/2005/8/layout/chevron1"/>
    <dgm:cxn modelId="{128FDF48-BB33-EC4F-9C3E-4088BC3F2C57}" type="presParOf" srcId="{91ACC4F9-CAC1-5741-90E6-350094E2F6A4}" destId="{3BAACF4F-278F-E94C-9A87-06E5A5F8C98A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35F7ED-331E-644F-B443-938EB5F730F9}">
      <dsp:nvSpPr>
        <dsp:cNvPr id="0" name=""/>
        <dsp:cNvSpPr/>
      </dsp:nvSpPr>
      <dsp:spPr>
        <a:xfrm>
          <a:off x="1135264" y="0"/>
          <a:ext cx="5857470" cy="5418667"/>
        </a:xfrm>
        <a:prstGeom prst="diamond">
          <a:avLst/>
        </a:prstGeom>
        <a:solidFill>
          <a:srgbClr val="586C9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15E918-434E-2141-B2EE-7E201D259D06}">
      <dsp:nvSpPr>
        <dsp:cNvPr id="0" name=""/>
        <dsp:cNvSpPr/>
      </dsp:nvSpPr>
      <dsp:spPr>
        <a:xfrm>
          <a:off x="1869439" y="514773"/>
          <a:ext cx="2113280" cy="2113280"/>
        </a:xfrm>
        <a:prstGeom prst="roundRect">
          <a:avLst/>
        </a:prstGeom>
        <a:solidFill>
          <a:srgbClr val="373F57"/>
        </a:solidFill>
        <a:ln w="19050" cap="flat" cmpd="sng" algn="ctr">
          <a:solidFill>
            <a:srgbClr val="F2CE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noProof="0" dirty="0">
              <a:latin typeface="Montserrat" pitchFamily="2" charset="77"/>
            </a:rPr>
            <a:t>Equity Token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latin typeface="Montserrat" pitchFamily="2" charset="77"/>
            </a:rPr>
            <a:t>Paying dividends via smart contract is natural given tokenized shares.</a:t>
          </a:r>
        </a:p>
      </dsp:txBody>
      <dsp:txXfrm>
        <a:off x="1972601" y="617935"/>
        <a:ext cx="1906956" cy="1906956"/>
      </dsp:txXfrm>
    </dsp:sp>
    <dsp:sp modelId="{5A441BDB-D588-F041-ADB7-956238A1505E}">
      <dsp:nvSpPr>
        <dsp:cNvPr id="0" name=""/>
        <dsp:cNvSpPr/>
      </dsp:nvSpPr>
      <dsp:spPr>
        <a:xfrm>
          <a:off x="4145280" y="514773"/>
          <a:ext cx="2113280" cy="2113280"/>
        </a:xfrm>
        <a:prstGeom prst="roundRect">
          <a:avLst/>
        </a:prstGeom>
        <a:solidFill>
          <a:srgbClr val="C00000"/>
        </a:solidFill>
        <a:ln w="19050" cap="flat" cmpd="sng" algn="ctr">
          <a:solidFill>
            <a:srgbClr val="F2CE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Montserrat" pitchFamily="2" charset="77"/>
            </a:rPr>
            <a:t>Marketing Impact</a:t>
          </a:r>
          <a:r>
            <a:rPr lang="en-GB" sz="1600" kern="1200" dirty="0">
              <a:latin typeface="Montserrat" pitchFamily="2" charset="77"/>
            </a:rPr>
            <a:t>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Montserrat" pitchFamily="2" charset="77"/>
            </a:rPr>
            <a:t>Be among the first firms to distribute its dividends via smart contract!</a:t>
          </a:r>
        </a:p>
      </dsp:txBody>
      <dsp:txXfrm>
        <a:off x="4248442" y="617935"/>
        <a:ext cx="1906956" cy="1906956"/>
      </dsp:txXfrm>
    </dsp:sp>
    <dsp:sp modelId="{26D27217-4232-AE42-BC1E-0DEEFC82E5E6}">
      <dsp:nvSpPr>
        <dsp:cNvPr id="0" name=""/>
        <dsp:cNvSpPr/>
      </dsp:nvSpPr>
      <dsp:spPr>
        <a:xfrm>
          <a:off x="1869439" y="2790613"/>
          <a:ext cx="2113280" cy="2113280"/>
        </a:xfrm>
        <a:prstGeom prst="roundRect">
          <a:avLst/>
        </a:prstGeom>
        <a:solidFill>
          <a:srgbClr val="373F57"/>
        </a:solidFill>
        <a:ln w="19050" cap="flat" cmpd="sng" algn="ctr">
          <a:solidFill>
            <a:srgbClr val="F2CE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Montserrat" pitchFamily="2" charset="77"/>
            </a:rPr>
            <a:t>Modular approach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Montserrat" pitchFamily="2" charset="77"/>
            </a:rPr>
            <a:t>Tokenization and dividend distribution may be easily separated.</a:t>
          </a:r>
        </a:p>
      </dsp:txBody>
      <dsp:txXfrm>
        <a:off x="1972601" y="2893775"/>
        <a:ext cx="1906956" cy="1906956"/>
      </dsp:txXfrm>
    </dsp:sp>
    <dsp:sp modelId="{97FD155D-D076-044A-B1D8-3B852AE8FEBA}">
      <dsp:nvSpPr>
        <dsp:cNvPr id="0" name=""/>
        <dsp:cNvSpPr/>
      </dsp:nvSpPr>
      <dsp:spPr>
        <a:xfrm>
          <a:off x="4145280" y="2790613"/>
          <a:ext cx="2113280" cy="2113280"/>
        </a:xfrm>
        <a:prstGeom prst="roundRect">
          <a:avLst/>
        </a:prstGeom>
        <a:solidFill>
          <a:srgbClr val="373F57"/>
        </a:solidFill>
        <a:ln w="19050" cap="flat" cmpd="sng" algn="ctr">
          <a:solidFill>
            <a:srgbClr val="F2CE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latin typeface="Montserrat" pitchFamily="2" charset="77"/>
            </a:rPr>
            <a:t>Roadmap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>
              <a:latin typeface="Montserrat" pitchFamily="2" charset="77"/>
            </a:rPr>
            <a:t>Dividend distribution had higher </a:t>
          </a:r>
          <a:r>
            <a:rPr lang="en-GB" sz="1600" b="0" kern="1200" dirty="0">
              <a:latin typeface="Montserrat" pitchFamily="2" charset="77"/>
            </a:rPr>
            <a:t>priority than tokenization.</a:t>
          </a:r>
          <a:r>
            <a:rPr lang="en-GB" sz="1600" kern="1200" dirty="0">
              <a:latin typeface="Montserrat" pitchFamily="2" charset="77"/>
            </a:rPr>
            <a:t> </a:t>
          </a:r>
        </a:p>
      </dsp:txBody>
      <dsp:txXfrm>
        <a:off x="4248442" y="2893775"/>
        <a:ext cx="1906956" cy="19069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D2CDC-DDE8-2340-B197-A1DBACE9C9D8}">
      <dsp:nvSpPr>
        <dsp:cNvPr id="0" name=""/>
        <dsp:cNvSpPr/>
      </dsp:nvSpPr>
      <dsp:spPr>
        <a:xfrm>
          <a:off x="2355" y="1700382"/>
          <a:ext cx="2096585" cy="838634"/>
        </a:xfrm>
        <a:prstGeom prst="chevron">
          <a:avLst/>
        </a:prstGeom>
        <a:solidFill>
          <a:srgbClr val="586C9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Montserrat" pitchFamily="2" charset="77"/>
            </a:rPr>
            <a:t>Decision to distribute dividends via smart contract</a:t>
          </a:r>
        </a:p>
      </dsp:txBody>
      <dsp:txXfrm>
        <a:off x="421672" y="1700382"/>
        <a:ext cx="1257951" cy="838634"/>
      </dsp:txXfrm>
    </dsp:sp>
    <dsp:sp modelId="{656CB935-801D-BD42-8E11-DC4922693F06}">
      <dsp:nvSpPr>
        <dsp:cNvPr id="0" name=""/>
        <dsp:cNvSpPr/>
      </dsp:nvSpPr>
      <dsp:spPr>
        <a:xfrm>
          <a:off x="1889283" y="1700382"/>
          <a:ext cx="2096585" cy="838634"/>
        </a:xfrm>
        <a:prstGeom prst="chevron">
          <a:avLst/>
        </a:prstGeom>
        <a:solidFill>
          <a:srgbClr val="373F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Montserrat" pitchFamily="2" charset="77"/>
            </a:rPr>
            <a:t>Preparation</a:t>
          </a:r>
          <a:r>
            <a:rPr lang="en-GB" sz="1400" kern="1200" dirty="0">
              <a:latin typeface="Montserrat" pitchFamily="2" charset="77"/>
            </a:rPr>
            <a:t> </a:t>
          </a:r>
        </a:p>
      </dsp:txBody>
      <dsp:txXfrm>
        <a:off x="2308600" y="1700382"/>
        <a:ext cx="1257951" cy="838634"/>
      </dsp:txXfrm>
    </dsp:sp>
    <dsp:sp modelId="{855CC2BA-2C07-1F4A-80A8-9F47110FBFEB}">
      <dsp:nvSpPr>
        <dsp:cNvPr id="0" name=""/>
        <dsp:cNvSpPr/>
      </dsp:nvSpPr>
      <dsp:spPr>
        <a:xfrm>
          <a:off x="3776210" y="1700382"/>
          <a:ext cx="2096585" cy="838634"/>
        </a:xfrm>
        <a:prstGeom prst="chevron">
          <a:avLst/>
        </a:prstGeom>
        <a:solidFill>
          <a:srgbClr val="586C9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Montserrat" pitchFamily="2" charset="77"/>
            </a:rPr>
            <a:t>General assembly</a:t>
          </a:r>
        </a:p>
      </dsp:txBody>
      <dsp:txXfrm>
        <a:off x="4195527" y="1700382"/>
        <a:ext cx="1257951" cy="838634"/>
      </dsp:txXfrm>
    </dsp:sp>
    <dsp:sp modelId="{AD6B7E00-CD9C-6443-BC73-FDA86A218F12}">
      <dsp:nvSpPr>
        <dsp:cNvPr id="0" name=""/>
        <dsp:cNvSpPr/>
      </dsp:nvSpPr>
      <dsp:spPr>
        <a:xfrm>
          <a:off x="5663137" y="1700382"/>
          <a:ext cx="2096585" cy="838634"/>
        </a:xfrm>
        <a:prstGeom prst="chevron">
          <a:avLst/>
        </a:prstGeom>
        <a:solidFill>
          <a:srgbClr val="373F5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Montserrat" pitchFamily="2" charset="77"/>
            </a:rPr>
            <a:t>Further preparations </a:t>
          </a:r>
        </a:p>
      </dsp:txBody>
      <dsp:txXfrm>
        <a:off x="6082454" y="1700382"/>
        <a:ext cx="1257951" cy="838634"/>
      </dsp:txXfrm>
    </dsp:sp>
    <dsp:sp modelId="{3BAACF4F-278F-E94C-9A87-06E5A5F8C98A}">
      <dsp:nvSpPr>
        <dsp:cNvPr id="0" name=""/>
        <dsp:cNvSpPr/>
      </dsp:nvSpPr>
      <dsp:spPr>
        <a:xfrm>
          <a:off x="7550065" y="1700382"/>
          <a:ext cx="2096585" cy="838634"/>
        </a:xfrm>
        <a:prstGeom prst="chevron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kern="1200" dirty="0">
              <a:latin typeface="Montserrat" pitchFamily="2" charset="77"/>
            </a:rPr>
            <a:t>Distribution process </a:t>
          </a:r>
        </a:p>
      </dsp:txBody>
      <dsp:txXfrm>
        <a:off x="7969382" y="1700382"/>
        <a:ext cx="1257951" cy="838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5A817-1DAA-40E3-B5D3-4E6A964C1FDB}" type="datetimeFigureOut">
              <a:rPr lang="de-CH" smtClean="0"/>
              <a:t>15.06.2022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15B51-578F-43C0-B951-38A81923701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6103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5B51-578F-43C0-B951-38A81923701B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47624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D15B51-578F-43C0-B951-38A81923701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5731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80FCD8E6-311D-37E5-4CA9-C7539E6FE7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1595" y="4022168"/>
            <a:ext cx="5032513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5028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light 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8CF8DCB-00AD-0F43-A890-59C964CF3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CE5F88C-A4ED-914B-B20D-4237E87A4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107BAD5C-7F6A-B946-8272-FCFCDBCA1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E3EA1C01-5EDA-F009-F3B8-BE4686583414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6301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light I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F3A98B40-37C2-2449-8371-341F695F44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BC9A026F-80D0-AB4A-8167-3CD7700447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5E666413-21AF-7B45-B0C6-72476351E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A96F3A06-F35B-5023-9126-F632AFF4D529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00052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dark 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FAF11F70-4B6F-3C45-B949-D9B6AD0F7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8FE3E7E-EA2D-BE4E-B6FE-976F5049F0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F705B25-F840-C247-BD49-5D2BFD3CD3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0BA3461A-E0D7-8187-E316-23D798D2241B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3616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dark I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1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0F2D480A-B7FD-5442-BEC7-86C262FB4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73F0DE14-4DD7-3E42-9144-3B0BB65417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8C2782C-43FE-1B4F-A1F9-6E0725270A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4D554905-0199-92CC-72EC-1C6A489CAB73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5368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light 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92697963-9A0B-7743-BF42-F6CAA8991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F4C6B67-69CC-0042-B4FD-92A0C040B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4B157FF6-CC99-3B49-97F8-17A6358412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F2172B15-18E6-CC91-F2AF-38498E1C901F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41163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arge light I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E774628-9729-3243-B0BB-C9ACFD491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CB8602FC-803C-6642-B014-79AB788F1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6DB517D-8CDE-AC4C-9D8C-DCFEA086A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573A9164-62FE-3E3B-C9CA-169446271EE0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81716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0D62DB-4D69-D91E-2AF2-DB594CA51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030" y="2498116"/>
            <a:ext cx="5181600" cy="132556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B30D37-DCB8-C46F-E9F7-CD6344F1B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0702" y="340722"/>
            <a:ext cx="5342744" cy="564035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2F595B86-3AC6-FF4A-8DCA-EABA2884C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9D06503-5D67-0B40-BB60-B0BDFDDE51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29C2E584-32E2-404F-BFF1-F9C3858CA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495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38AB5A7-616C-4544-B269-26A9CC2425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0083" y="5513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585F2E9-685F-C941-8A7E-DC216333CD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EEB3657E-CAB2-F042-A5CD-41C83C211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67151693-F380-2286-8BE7-3222FF77F2F5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73349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or Tab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CA7BAA31-E0D1-5E4D-A9CC-BC12AF804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3BE50551-7FC2-2A47-9975-BC6516736A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75A0F70F-3C98-AA4F-BD07-D581974B83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AutoShape 5">
            <a:extLst>
              <a:ext uri="{FF2B5EF4-FFF2-40B4-BE49-F238E27FC236}">
                <a16:creationId xmlns:a16="http://schemas.microsoft.com/office/drawing/2014/main" id="{36EBF865-A467-D50B-F499-6D7ACF0852BD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5343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0D62DB-4D69-D91E-2AF2-DB594CA51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8055" y="2253339"/>
            <a:ext cx="4463945" cy="132556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B30D37-DCB8-C46F-E9F7-CD6344F1B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1039" y="1064302"/>
            <a:ext cx="5342744" cy="47668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76E83CE4-FC2A-DC44-8C20-D7DBB3EC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9651EFB-A4CD-8C40-9EAA-212B685BD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5FC70428-6A7D-0C4E-B396-C176EE629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7819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tertitel 2">
            <a:extLst>
              <a:ext uri="{FF2B5EF4-FFF2-40B4-BE49-F238E27FC236}">
                <a16:creationId xmlns:a16="http://schemas.microsoft.com/office/drawing/2014/main" id="{6DCCF3CD-DF8D-0A4F-BF24-5E7E18ED3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1595" y="4022168"/>
            <a:ext cx="5032513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95438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0D62DB-4D69-D91E-2AF2-DB594CA513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28055" y="2253339"/>
            <a:ext cx="4463945" cy="132556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3B30D37-DCB8-C46F-E9F7-CD6344F1B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1039" y="1064302"/>
            <a:ext cx="5342744" cy="47668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365125" indent="0">
              <a:buNone/>
              <a:tabLst/>
              <a:defRPr sz="16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76E83CE4-FC2A-DC44-8C20-D7DBB3ECF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9651EFB-A4CD-8C40-9EAA-212B685BD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5FC70428-6A7D-0C4E-B396-C176EE629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25877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984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180514" y="5355153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352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lass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553" y="220867"/>
            <a:ext cx="8535985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5D072CC3-777F-BD46-B9E1-3F0844795B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4FCA99D5-6A2E-5F48-ACA6-31A4B864AB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7514BFA5-9015-E242-BA8D-6E024B410C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AutoShape 5">
            <a:extLst>
              <a:ext uri="{FF2B5EF4-FFF2-40B4-BE49-F238E27FC236}">
                <a16:creationId xmlns:a16="http://schemas.microsoft.com/office/drawing/2014/main" id="{0C8D3628-0D10-B075-3EAB-1FA23954C79C}"/>
              </a:ext>
            </a:extLst>
          </p:cNvPr>
          <p:cNvSpPr/>
          <p:nvPr userDrawn="1"/>
        </p:nvSpPr>
        <p:spPr>
          <a:xfrm>
            <a:off x="3033950" y="950079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7964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inimalistic dark 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85FBDC25-3506-8E42-A580-3A9CB42AD9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25D0130A-0EC4-7B4E-8EAE-79C1F6A88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37B953B-049F-F74A-968F-9CDCBBDE5C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E61B1B4B-A16B-AF8D-3CEE-DCBC557BD7E9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762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inimalistic dark I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874" y="246042"/>
            <a:ext cx="9588766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AC2A5874-7426-9E41-A35F-3C034D5E91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6571C0C-C73C-7D42-B287-B4F1308EE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BECF5054-8B6B-9946-83F9-9AD45223E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CF86159F-9D74-D423-37DE-21C91FC02B0C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912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inimalistic light 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B16FB478-012D-214E-B637-2CA8CDA71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D0DF28AC-0930-2F4E-A3B6-739E783CD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27F2BB9-B3BF-B141-A9F5-C146266200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47D56C46-41FC-C8B4-4CF4-55A454DD078A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96066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inimalistic light I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ECF842D7-7F1F-5344-994F-37A846220D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BC6CF271-D91F-3D4F-8F99-1A54788FF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F25A754-375D-3849-B4C8-AE341F845A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AEAF47C0-1E48-579B-D5FF-789283150B76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1707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dark 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0927080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2A2A7822-2FEE-B142-93F9-65D633136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ED4A4190-2823-DC45-999F-0E99129E4D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943A4945-CC90-084E-8F6D-A1BE1D31C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860EC7C1-AAC6-A633-F342-0E952BDA1B7F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503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ouble dark II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623A6D-0747-AAF9-8B4A-FF3C640E5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6DEE732-1D80-1528-6EB9-17D98F959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560" y="1253331"/>
            <a:ext cx="11014759" cy="46827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2B9D2EEB-DD75-3846-9667-6B38C729A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056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BFECB85-30AB-AD4F-B209-AEAF55AEC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892B7E69-2640-0D4D-92B8-063B10F14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B18C56B8-47D6-F32C-ACB2-4FFCB71D05F2}"/>
              </a:ext>
            </a:extLst>
          </p:cNvPr>
          <p:cNvSpPr/>
          <p:nvPr userDrawn="1"/>
        </p:nvSpPr>
        <p:spPr>
          <a:xfrm>
            <a:off x="1527535" y="923447"/>
            <a:ext cx="1129005" cy="0"/>
          </a:xfrm>
          <a:prstGeom prst="line">
            <a:avLst/>
          </a:prstGeom>
          <a:ln w="76200" cap="rnd">
            <a:solidFill>
              <a:srgbClr val="F3CD74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3541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535D89D-2940-5DE1-74D0-8401ED36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396601"/>
            <a:ext cx="8625840" cy="1294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5055561-B763-7F24-DC5C-793C74BD0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0560" y="1825625"/>
            <a:ext cx="109270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B6540CC-F401-5339-F296-F628E76E6A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585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27DDB8-C774-E474-827E-182A830F9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4440" y="6458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83F56"/>
                </a:solidFill>
                <a:latin typeface="Montserrat" pitchFamily="2" charset="77"/>
              </a:defRPr>
            </a:lvl1pPr>
          </a:lstStyle>
          <a:p>
            <a:fld id="{1A249CF7-01D7-6545-962A-6F49C246B38B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68472F6-ACBA-407D-8720-8559B4F1DA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7369" t="9167" r="18402" b="54976"/>
          <a:stretch/>
        </p:blipFill>
        <p:spPr>
          <a:xfrm>
            <a:off x="28678" y="6523218"/>
            <a:ext cx="852492" cy="23586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28A9244-D3F9-4EE0-8776-C664A89F21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5"/>
          <a:srcRect l="7386" t="52048" r="18402" b="7044"/>
          <a:stretch/>
        </p:blipFill>
        <p:spPr>
          <a:xfrm>
            <a:off x="881170" y="6412876"/>
            <a:ext cx="1301261" cy="41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9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1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2" r:id="rId10"/>
    <p:sldLayoutId id="2147483669" r:id="rId11"/>
    <p:sldLayoutId id="2147483670" r:id="rId12"/>
    <p:sldLayoutId id="2147483668" r:id="rId13"/>
    <p:sldLayoutId id="2147483672" r:id="rId14"/>
    <p:sldLayoutId id="2147483673" r:id="rId15"/>
    <p:sldLayoutId id="2147483652" r:id="rId16"/>
    <p:sldLayoutId id="2147483674" r:id="rId17"/>
    <p:sldLayoutId id="2147483675" r:id="rId18"/>
    <p:sldLayoutId id="2147483677" r:id="rId19"/>
    <p:sldLayoutId id="2147483680" r:id="rId20"/>
    <p:sldLayoutId id="2147483678" r:id="rId21"/>
    <p:sldLayoutId id="2147483679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baseline="0">
          <a:solidFill>
            <a:srgbClr val="383F56"/>
          </a:solidFill>
          <a:latin typeface="Montserrat Light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83F56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83F56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83F56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83F56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83F56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hyperlink" Target="https://www.coindesk.com/learn/2021/10/04/the-top-universities-for-blockchain-by-coindesk-2021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hyperlink" Target="https://www.linkedin.com/posts/blockchain-presence_bcp-wins-3rd-place-at-the-austrian-blockchain-activity-6874292893058654209-0xpQ?utm_source=linkedin_share&amp;utm_medium=member_desktop_web" TargetMode="External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58.svg"/><Relationship Id="rId18" Type="http://schemas.openxmlformats.org/officeDocument/2006/relationships/image" Target="../media/image31.png"/><Relationship Id="rId3" Type="http://schemas.openxmlformats.org/officeDocument/2006/relationships/image" Target="../media/image50.svg"/><Relationship Id="rId21" Type="http://schemas.openxmlformats.org/officeDocument/2006/relationships/image" Target="../media/image34.svg"/><Relationship Id="rId7" Type="http://schemas.openxmlformats.org/officeDocument/2006/relationships/image" Target="../media/image54.svg"/><Relationship Id="rId12" Type="http://schemas.openxmlformats.org/officeDocument/2006/relationships/image" Target="../media/image57.png"/><Relationship Id="rId17" Type="http://schemas.openxmlformats.org/officeDocument/2006/relationships/image" Target="../media/image30.svg"/><Relationship Id="rId25" Type="http://schemas.openxmlformats.org/officeDocument/2006/relationships/image" Target="../media/image60.svg"/><Relationship Id="rId2" Type="http://schemas.openxmlformats.org/officeDocument/2006/relationships/image" Target="../media/image49.pn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11" Type="http://schemas.openxmlformats.org/officeDocument/2006/relationships/image" Target="../media/image56.svg"/><Relationship Id="rId24" Type="http://schemas.openxmlformats.org/officeDocument/2006/relationships/image" Target="../media/image59.png"/><Relationship Id="rId5" Type="http://schemas.openxmlformats.org/officeDocument/2006/relationships/image" Target="../media/image52.svg"/><Relationship Id="rId15" Type="http://schemas.openxmlformats.org/officeDocument/2006/relationships/image" Target="../media/image28.svg"/><Relationship Id="rId23" Type="http://schemas.openxmlformats.org/officeDocument/2006/relationships/image" Target="../media/image36.svg"/><Relationship Id="rId10" Type="http://schemas.openxmlformats.org/officeDocument/2006/relationships/image" Target="../media/image55.png"/><Relationship Id="rId19" Type="http://schemas.openxmlformats.org/officeDocument/2006/relationships/image" Target="../media/image32.svg"/><Relationship Id="rId4" Type="http://schemas.openxmlformats.org/officeDocument/2006/relationships/image" Target="../media/image51.png"/><Relationship Id="rId9" Type="http://schemas.openxmlformats.org/officeDocument/2006/relationships/image" Target="../media/image38.svg"/><Relationship Id="rId14" Type="http://schemas.openxmlformats.org/officeDocument/2006/relationships/image" Target="../media/image27.png"/><Relationship Id="rId22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87B94797-98BB-CD01-B69D-E163F37270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1904" y="4017974"/>
            <a:ext cx="5714251" cy="165576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latin typeface="Montserrat"/>
              </a:rPr>
              <a:t>Dividend Distribution via Smart Contract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ontserrat"/>
              </a:rPr>
              <a:t>June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ADFE62-9002-41D0-9DAF-E83A38DE7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63" y="5234730"/>
            <a:ext cx="2731179" cy="1265836"/>
          </a:xfrm>
          <a:prstGeom prst="rect">
            <a:avLst/>
          </a:prstGeom>
        </p:spPr>
      </p:pic>
      <p:sp>
        <p:nvSpPr>
          <p:cNvPr id="7" name="Untertitel 1">
            <a:extLst>
              <a:ext uri="{FF2B5EF4-FFF2-40B4-BE49-F238E27FC236}">
                <a16:creationId xmlns:a16="http://schemas.microsoft.com/office/drawing/2014/main" id="{AB8BB9BC-3982-4614-B5B2-4A2CD7DD32C6}"/>
              </a:ext>
            </a:extLst>
          </p:cNvPr>
          <p:cNvSpPr txBox="1">
            <a:spLocks/>
          </p:cNvSpPr>
          <p:nvPr/>
        </p:nvSpPr>
        <p:spPr>
          <a:xfrm>
            <a:off x="4383313" y="5059604"/>
            <a:ext cx="5714251" cy="1655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rgbClr val="383F56"/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83F56"/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83F56"/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83F56"/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83F56"/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 dirty="0">
                <a:latin typeface="Montserrat"/>
              </a:rPr>
              <a:t>Prof. Dr. Christian </a:t>
            </a:r>
            <a:r>
              <a:rPr lang="en-US" b="1" dirty="0" err="1">
                <a:latin typeface="Montserrat"/>
              </a:rPr>
              <a:t>Ewerhart</a:t>
            </a:r>
            <a:endParaRPr lang="en-US" b="1" dirty="0">
              <a:latin typeface="Montserrat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Montserrat"/>
              </a:rPr>
              <a:t>Professor of Economics, University of Zurich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Montserrat"/>
              </a:rPr>
              <a:t>Member of the Steering Committee of the UZH Blockchain Center</a:t>
            </a:r>
          </a:p>
          <a:p>
            <a:pPr>
              <a:lnSpc>
                <a:spcPct val="100000"/>
              </a:lnSpc>
            </a:pPr>
            <a:endParaRPr lang="en-US" dirty="0"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290839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2F22058-F940-80DD-7CBB-37C00936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comments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D457C82C-035A-918C-A820-B867725ADAB8}"/>
              </a:ext>
            </a:extLst>
          </p:cNvPr>
          <p:cNvGrpSpPr/>
          <p:nvPr/>
        </p:nvGrpSpPr>
        <p:grpSpPr>
          <a:xfrm>
            <a:off x="400050" y="1265659"/>
            <a:ext cx="11513528" cy="5047218"/>
            <a:chOff x="0" y="0"/>
            <a:chExt cx="12355676" cy="7144535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AD84012-1FA2-5E9C-AE3D-706B04868A1F}"/>
                </a:ext>
              </a:extLst>
            </p:cNvPr>
            <p:cNvSpPr/>
            <p:nvPr/>
          </p:nvSpPr>
          <p:spPr>
            <a:xfrm>
              <a:off x="0" y="0"/>
              <a:ext cx="5822964" cy="7144535"/>
            </a:xfrm>
            <a:custGeom>
              <a:avLst/>
              <a:gdLst/>
              <a:ahLst/>
              <a:cxnLst/>
              <a:rect l="l" t="t" r="r" b="b"/>
              <a:pathLst>
                <a:path w="848415" h="1040970">
                  <a:moveTo>
                    <a:pt x="723955" y="1040970"/>
                  </a:moveTo>
                  <a:lnTo>
                    <a:pt x="124460" y="1040970"/>
                  </a:lnTo>
                  <a:cubicBezTo>
                    <a:pt x="55880" y="1040970"/>
                    <a:pt x="0" y="985090"/>
                    <a:pt x="0" y="9165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955" y="0"/>
                  </a:lnTo>
                  <a:cubicBezTo>
                    <a:pt x="792535" y="0"/>
                    <a:pt x="848415" y="55880"/>
                    <a:pt x="848415" y="124460"/>
                  </a:cubicBezTo>
                  <a:lnTo>
                    <a:pt x="848415" y="916510"/>
                  </a:lnTo>
                  <a:cubicBezTo>
                    <a:pt x="848415" y="985090"/>
                    <a:pt x="792535" y="1040970"/>
                    <a:pt x="723955" y="10409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9" name="AutoShape 19">
              <a:extLst>
                <a:ext uri="{FF2B5EF4-FFF2-40B4-BE49-F238E27FC236}">
                  <a16:creationId xmlns:a16="http://schemas.microsoft.com/office/drawing/2014/main" id="{B62AD9DD-0236-0569-2BA9-544E61F6E47F}"/>
                </a:ext>
              </a:extLst>
            </p:cNvPr>
            <p:cNvSpPr/>
            <p:nvPr/>
          </p:nvSpPr>
          <p:spPr>
            <a:xfrm flipV="1">
              <a:off x="1382287" y="1182472"/>
              <a:ext cx="3009898" cy="0"/>
            </a:xfrm>
            <a:prstGeom prst="line">
              <a:avLst/>
            </a:prstGeom>
            <a:ln w="143555" cap="rnd">
              <a:solidFill>
                <a:srgbClr val="F4CD7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F89B9F54-452B-E93E-6D9A-92B3B105AA2F}"/>
                </a:ext>
              </a:extLst>
            </p:cNvPr>
            <p:cNvSpPr txBox="1"/>
            <p:nvPr/>
          </p:nvSpPr>
          <p:spPr>
            <a:xfrm>
              <a:off x="970085" y="499172"/>
              <a:ext cx="3882792" cy="474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1981" dirty="0">
                  <a:solidFill>
                    <a:srgbClr val="09202E"/>
                  </a:solidFill>
                  <a:latin typeface="PT Serif Bold"/>
                </a:rPr>
                <a:t>Blog article on Medium </a:t>
              </a:r>
              <a:endParaRPr lang="en-US" sz="1981" dirty="0">
                <a:solidFill>
                  <a:srgbClr val="F4CD74"/>
                </a:solidFill>
                <a:latin typeface="PT Serif Bold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8C94610-FD95-E343-4539-A0EB1D8D9358}"/>
                </a:ext>
              </a:extLst>
            </p:cNvPr>
            <p:cNvSpPr/>
            <p:nvPr/>
          </p:nvSpPr>
          <p:spPr>
            <a:xfrm>
              <a:off x="6532712" y="0"/>
              <a:ext cx="5822964" cy="7144535"/>
            </a:xfrm>
            <a:custGeom>
              <a:avLst/>
              <a:gdLst/>
              <a:ahLst/>
              <a:cxnLst/>
              <a:rect l="l" t="t" r="r" b="b"/>
              <a:pathLst>
                <a:path w="848415" h="1040970">
                  <a:moveTo>
                    <a:pt x="723955" y="1040970"/>
                  </a:moveTo>
                  <a:lnTo>
                    <a:pt x="124460" y="1040970"/>
                  </a:lnTo>
                  <a:cubicBezTo>
                    <a:pt x="55880" y="1040970"/>
                    <a:pt x="0" y="985090"/>
                    <a:pt x="0" y="9165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955" y="0"/>
                  </a:lnTo>
                  <a:cubicBezTo>
                    <a:pt x="792535" y="0"/>
                    <a:pt x="848415" y="55880"/>
                    <a:pt x="848415" y="124460"/>
                  </a:cubicBezTo>
                  <a:lnTo>
                    <a:pt x="848415" y="916510"/>
                  </a:lnTo>
                  <a:cubicBezTo>
                    <a:pt x="848415" y="985090"/>
                    <a:pt x="792535" y="1040970"/>
                    <a:pt x="723955" y="10409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AutoShape 25">
              <a:extLst>
                <a:ext uri="{FF2B5EF4-FFF2-40B4-BE49-F238E27FC236}">
                  <a16:creationId xmlns:a16="http://schemas.microsoft.com/office/drawing/2014/main" id="{D6AEE91E-32D8-FB76-4D7C-AB0F5C4922FD}"/>
                </a:ext>
              </a:extLst>
            </p:cNvPr>
            <p:cNvSpPr/>
            <p:nvPr/>
          </p:nvSpPr>
          <p:spPr>
            <a:xfrm>
              <a:off x="7951061" y="1182472"/>
              <a:ext cx="3141443" cy="0"/>
            </a:xfrm>
            <a:prstGeom prst="line">
              <a:avLst/>
            </a:prstGeom>
            <a:ln w="143555" cap="rnd">
              <a:solidFill>
                <a:srgbClr val="F4CD7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C4C94D37-43AE-4EF3-B232-1BCE4AAE6F37}"/>
                </a:ext>
              </a:extLst>
            </p:cNvPr>
            <p:cNvSpPr txBox="1"/>
            <p:nvPr/>
          </p:nvSpPr>
          <p:spPr>
            <a:xfrm>
              <a:off x="7469668" y="502296"/>
              <a:ext cx="4291466" cy="47324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1981" dirty="0">
                  <a:solidFill>
                    <a:srgbClr val="09202E"/>
                  </a:solidFill>
                  <a:latin typeface="PT Serif Bold"/>
                </a:rPr>
                <a:t>Alternative case: NEXO Capital</a:t>
              </a:r>
              <a:endParaRPr lang="en-US" sz="1981" dirty="0">
                <a:solidFill>
                  <a:srgbClr val="F4CD74"/>
                </a:solidFill>
                <a:latin typeface="PT Serif Bold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FC79E48-90B8-D04E-A224-187C5A494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4" r="12058"/>
          <a:stretch/>
        </p:blipFill>
        <p:spPr>
          <a:xfrm>
            <a:off x="426037" y="2584237"/>
            <a:ext cx="2424649" cy="3252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D7F76D5-B696-F24B-8FB2-4662F31BEF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48" t="11854"/>
          <a:stretch/>
        </p:blipFill>
        <p:spPr>
          <a:xfrm>
            <a:off x="6518273" y="2673662"/>
            <a:ext cx="2866707" cy="3001371"/>
          </a:xfrm>
          <a:prstGeom prst="rect">
            <a:avLst/>
          </a:prstGeom>
        </p:spPr>
      </p:pic>
      <p:sp>
        <p:nvSpPr>
          <p:cNvPr id="55" name="Textfeld 54">
            <a:extLst>
              <a:ext uri="{FF2B5EF4-FFF2-40B4-BE49-F238E27FC236}">
                <a16:creationId xmlns:a16="http://schemas.microsoft.com/office/drawing/2014/main" id="{835A323B-737E-4057-BEDA-8FB23AD75E64}"/>
              </a:ext>
            </a:extLst>
          </p:cNvPr>
          <p:cNvSpPr txBox="1"/>
          <p:nvPr/>
        </p:nvSpPr>
        <p:spPr>
          <a:xfrm>
            <a:off x="400050" y="5828411"/>
            <a:ext cx="55438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800" dirty="0">
                <a:latin typeface="Montserrat" panose="00000500000000000000" pitchFamily="2" charset="0"/>
              </a:rPr>
              <a:t>https://medium.com/the-blockchain-presence-blog/converting-matics-into-fiat-currency-8f433b7101ca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7EC853C9-80BA-463F-B32E-53A6432F8D5F}"/>
              </a:ext>
            </a:extLst>
          </p:cNvPr>
          <p:cNvSpPr txBox="1"/>
          <p:nvPr/>
        </p:nvSpPr>
        <p:spPr>
          <a:xfrm>
            <a:off x="2961031" y="3766579"/>
            <a:ext cx="2752850" cy="523220"/>
          </a:xfrm>
          <a:prstGeom prst="rect">
            <a:avLst/>
          </a:prstGeom>
          <a:solidFill>
            <a:srgbClr val="586C9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Different ways of converting MATIC into fiat currency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8CF509F5-AE84-49B9-863C-11E0254D486D}"/>
              </a:ext>
            </a:extLst>
          </p:cNvPr>
          <p:cNvSpPr txBox="1"/>
          <p:nvPr/>
        </p:nvSpPr>
        <p:spPr>
          <a:xfrm>
            <a:off x="2961031" y="4511884"/>
            <a:ext cx="2752850" cy="307777"/>
          </a:xfrm>
          <a:prstGeom prst="rect">
            <a:avLst/>
          </a:prstGeom>
          <a:solidFill>
            <a:srgbClr val="586C9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Pros and cons of methods</a:t>
            </a:r>
          </a:p>
        </p:txBody>
      </p:sp>
      <p:sp>
        <p:nvSpPr>
          <p:cNvPr id="58" name="Textfeld 57">
            <a:extLst>
              <a:ext uri="{FF2B5EF4-FFF2-40B4-BE49-F238E27FC236}">
                <a16:creationId xmlns:a16="http://schemas.microsoft.com/office/drawing/2014/main" id="{139484CB-B0AA-4A7C-B22E-2DBF10F49150}"/>
              </a:ext>
            </a:extLst>
          </p:cNvPr>
          <p:cNvSpPr txBox="1"/>
          <p:nvPr/>
        </p:nvSpPr>
        <p:spPr>
          <a:xfrm>
            <a:off x="2961030" y="5039369"/>
            <a:ext cx="2752850" cy="523220"/>
          </a:xfrm>
          <a:prstGeom prst="rect">
            <a:avLst/>
          </a:prstGeom>
          <a:solidFill>
            <a:srgbClr val="586C9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For our investors and everyone interested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6DA17005-96E5-41A3-B5EC-1DE9FE00FACD}"/>
              </a:ext>
            </a:extLst>
          </p:cNvPr>
          <p:cNvSpPr txBox="1">
            <a:spLocks noChangeAspect="1"/>
          </p:cNvSpPr>
          <p:nvPr/>
        </p:nvSpPr>
        <p:spPr>
          <a:xfrm flipH="1">
            <a:off x="2961030" y="2714191"/>
            <a:ext cx="2752851" cy="830997"/>
          </a:xfrm>
          <a:prstGeom prst="rect">
            <a:avLst/>
          </a:prstGeom>
          <a:solidFill>
            <a:srgbClr val="393F56"/>
          </a:solidFill>
        </p:spPr>
        <p:txBody>
          <a:bodyPr wrap="square" rtlCol="0">
            <a:spAutoFit/>
          </a:bodyPr>
          <a:lstStyle/>
          <a:p>
            <a:pPr algn="ctr"/>
            <a:br>
              <a:rPr lang="de-CH" sz="16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Next steps</a:t>
            </a:r>
            <a:br>
              <a:rPr lang="de-CH" sz="16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de-CH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14EAAD66-FB4A-45B3-8B0F-DED2519035D4}"/>
              </a:ext>
            </a:extLst>
          </p:cNvPr>
          <p:cNvSpPr txBox="1"/>
          <p:nvPr/>
        </p:nvSpPr>
        <p:spPr>
          <a:xfrm>
            <a:off x="9365612" y="4514577"/>
            <a:ext cx="2482376" cy="307777"/>
          </a:xfrm>
          <a:prstGeom prst="rect">
            <a:avLst/>
          </a:prstGeom>
          <a:solidFill>
            <a:srgbClr val="586C9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No general assembly held</a:t>
            </a: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B553B6E5-3CEF-4B25-B96F-67601184F6FB}"/>
              </a:ext>
            </a:extLst>
          </p:cNvPr>
          <p:cNvSpPr txBox="1"/>
          <p:nvPr/>
        </p:nvSpPr>
        <p:spPr>
          <a:xfrm>
            <a:off x="9360077" y="3768956"/>
            <a:ext cx="2478765" cy="523220"/>
          </a:xfrm>
          <a:prstGeom prst="rect">
            <a:avLst/>
          </a:prstGeom>
          <a:solidFill>
            <a:srgbClr val="586C9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NEXO distributed </a:t>
            </a:r>
            <a:r>
              <a:rPr lang="en-US" sz="1400" u="sng" dirty="0">
                <a:solidFill>
                  <a:schemeClr val="bg1"/>
                </a:solidFill>
                <a:latin typeface="Montserrat" panose="00000500000000000000" pitchFamily="2" charset="0"/>
              </a:rPr>
              <a:t>their own tokens</a:t>
            </a:r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 in 2018 but not later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DCFEF000-61D0-4708-996A-FA7046289384}"/>
              </a:ext>
            </a:extLst>
          </p:cNvPr>
          <p:cNvSpPr txBox="1"/>
          <p:nvPr/>
        </p:nvSpPr>
        <p:spPr>
          <a:xfrm>
            <a:off x="9366302" y="5039369"/>
            <a:ext cx="2466313" cy="523220"/>
          </a:xfrm>
          <a:prstGeom prst="rect">
            <a:avLst/>
          </a:prstGeom>
          <a:solidFill>
            <a:srgbClr val="586C9D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Montserrat" panose="00000500000000000000" pitchFamily="2" charset="0"/>
              </a:rPr>
              <a:t>No other known case of distribution 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DA6E6F1D-4FCD-4F0E-8D11-3C449FB67643}"/>
              </a:ext>
            </a:extLst>
          </p:cNvPr>
          <p:cNvSpPr txBox="1"/>
          <p:nvPr/>
        </p:nvSpPr>
        <p:spPr>
          <a:xfrm flipH="1">
            <a:off x="9365612" y="2712275"/>
            <a:ext cx="2473230" cy="830997"/>
          </a:xfrm>
          <a:prstGeom prst="rect">
            <a:avLst/>
          </a:prstGeom>
          <a:solidFill>
            <a:srgbClr val="393F56"/>
          </a:solidFill>
        </p:spPr>
        <p:txBody>
          <a:bodyPr wrap="square" rtlCol="0">
            <a:spAutoFit/>
          </a:bodyPr>
          <a:lstStyle/>
          <a:p>
            <a:pPr algn="ctr"/>
            <a:br>
              <a:rPr lang="de-CH" sz="16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Other companies</a:t>
            </a:r>
            <a:br>
              <a:rPr lang="de-CH" sz="1600" b="1" dirty="0">
                <a:solidFill>
                  <a:schemeClr val="bg1"/>
                </a:solidFill>
                <a:latin typeface="Montserrat" panose="00000500000000000000" pitchFamily="2" charset="0"/>
              </a:rPr>
            </a:br>
            <a:endParaRPr lang="de-CH" sz="1600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4C1C3A74-75C9-4F4C-9EA9-0D775EB3AF28}"/>
              </a:ext>
            </a:extLst>
          </p:cNvPr>
          <p:cNvSpPr txBox="1"/>
          <p:nvPr/>
        </p:nvSpPr>
        <p:spPr>
          <a:xfrm>
            <a:off x="4342236" y="6492230"/>
            <a:ext cx="3510089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cap="all" dirty="0">
                <a:latin typeface="Montserrat"/>
              </a:rPr>
              <a:t>Dividend distribution via Smart Contract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EBDCC-9B1C-4E37-A875-6428A81EE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249CF7-01D7-6545-962A-6F49C246B38B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2116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3">
            <a:extLst>
              <a:ext uri="{FF2B5EF4-FFF2-40B4-BE49-F238E27FC236}">
                <a16:creationId xmlns:a16="http://schemas.microsoft.com/office/drawing/2014/main" id="{84F52D53-933F-280E-6892-695DDB9A3B5E}"/>
              </a:ext>
            </a:extLst>
          </p:cNvPr>
          <p:cNvSpPr txBox="1"/>
          <p:nvPr/>
        </p:nvSpPr>
        <p:spPr>
          <a:xfrm>
            <a:off x="1155688" y="3235197"/>
            <a:ext cx="2642316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5"/>
              </a:lnSpc>
            </a:pPr>
            <a:r>
              <a:rPr lang="en-US" sz="1399" dirty="0">
                <a:solidFill>
                  <a:srgbClr val="FFFFFF"/>
                </a:solidFill>
                <a:latin typeface="Montserrat Bold"/>
              </a:rPr>
              <a:t>@BCPresence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DDE5E5BC-0FE6-37C8-C018-807D90DD2776}"/>
              </a:ext>
            </a:extLst>
          </p:cNvPr>
          <p:cNvSpPr txBox="1"/>
          <p:nvPr/>
        </p:nvSpPr>
        <p:spPr>
          <a:xfrm>
            <a:off x="1164606" y="2843078"/>
            <a:ext cx="2705242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5"/>
              </a:lnSpc>
            </a:pPr>
            <a:r>
              <a:rPr lang="en-US" sz="1399" dirty="0">
                <a:solidFill>
                  <a:srgbClr val="FFFFFF"/>
                </a:solidFill>
                <a:latin typeface="Montserrat Bold"/>
              </a:rPr>
              <a:t>BlockchainPresence.net</a:t>
            </a: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31AC2984-6057-94E7-BF6F-271BB3C9E4FF}"/>
              </a:ext>
            </a:extLst>
          </p:cNvPr>
          <p:cNvSpPr txBox="1"/>
          <p:nvPr/>
        </p:nvSpPr>
        <p:spPr>
          <a:xfrm>
            <a:off x="1167298" y="3629100"/>
            <a:ext cx="261724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5"/>
              </a:lnSpc>
            </a:pPr>
            <a:r>
              <a:rPr lang="en-US" sz="1399" dirty="0">
                <a:solidFill>
                  <a:srgbClr val="FFFFFF"/>
                </a:solidFill>
                <a:latin typeface="Montserrat Bold"/>
              </a:rPr>
              <a:t>@BCPresence</a:t>
            </a: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DF0B8C0E-F41D-C759-7CE7-1F3C784B28D5}"/>
              </a:ext>
            </a:extLst>
          </p:cNvPr>
          <p:cNvSpPr txBox="1"/>
          <p:nvPr/>
        </p:nvSpPr>
        <p:spPr>
          <a:xfrm>
            <a:off x="1169991" y="4023004"/>
            <a:ext cx="261724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5"/>
              </a:lnSpc>
            </a:pPr>
            <a:r>
              <a:rPr lang="en-US" sz="1399" dirty="0">
                <a:solidFill>
                  <a:srgbClr val="FFFFFF"/>
                </a:solidFill>
                <a:latin typeface="Montserrat Bold"/>
              </a:rPr>
              <a:t>Blockchain-Presence</a:t>
            </a: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AC8D8399-8777-D7D9-1249-1E209B7E8AE9}"/>
              </a:ext>
            </a:extLst>
          </p:cNvPr>
          <p:cNvSpPr txBox="1"/>
          <p:nvPr/>
        </p:nvSpPr>
        <p:spPr>
          <a:xfrm>
            <a:off x="1172683" y="4416907"/>
            <a:ext cx="261724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5"/>
              </a:lnSpc>
            </a:pPr>
            <a:r>
              <a:rPr lang="en-US" sz="1399" dirty="0">
                <a:solidFill>
                  <a:srgbClr val="FFFFFF"/>
                </a:solidFill>
                <a:latin typeface="Montserrat Bold"/>
              </a:rPr>
              <a:t>@blockchain_presence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986244A2-74F8-6E5E-0E45-8F58265EFC66}"/>
              </a:ext>
            </a:extLst>
          </p:cNvPr>
          <p:cNvSpPr txBox="1"/>
          <p:nvPr/>
        </p:nvSpPr>
        <p:spPr>
          <a:xfrm>
            <a:off x="1175374" y="4810810"/>
            <a:ext cx="261724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5"/>
              </a:lnSpc>
            </a:pPr>
            <a:r>
              <a:rPr lang="en-US" sz="1399" dirty="0">
                <a:solidFill>
                  <a:srgbClr val="FFFFFF"/>
                </a:solidFill>
                <a:latin typeface="Montserrat Bold"/>
              </a:rPr>
              <a:t>Blockchain-Presence</a:t>
            </a:r>
          </a:p>
        </p:txBody>
      </p:sp>
      <p:sp>
        <p:nvSpPr>
          <p:cNvPr id="30" name="TextBox 32">
            <a:extLst>
              <a:ext uri="{FF2B5EF4-FFF2-40B4-BE49-F238E27FC236}">
                <a16:creationId xmlns:a16="http://schemas.microsoft.com/office/drawing/2014/main" id="{512A8557-3F80-6F85-5C9C-3069E5A6482A}"/>
              </a:ext>
            </a:extLst>
          </p:cNvPr>
          <p:cNvSpPr txBox="1"/>
          <p:nvPr/>
        </p:nvSpPr>
        <p:spPr>
          <a:xfrm>
            <a:off x="1178068" y="5204713"/>
            <a:ext cx="2617243" cy="17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85"/>
              </a:lnSpc>
            </a:pPr>
            <a:r>
              <a:rPr lang="en-US" sz="1399" dirty="0">
                <a:solidFill>
                  <a:srgbClr val="FFFFFF"/>
                </a:solidFill>
                <a:latin typeface="Montserrat Bold"/>
              </a:rPr>
              <a:t>@blockchainpresence</a:t>
            </a:r>
          </a:p>
        </p:txBody>
      </p:sp>
    </p:spTree>
    <p:extLst>
      <p:ext uri="{BB962C8B-B14F-4D97-AF65-F5344CB8AC3E}">
        <p14:creationId xmlns:p14="http://schemas.microsoft.com/office/powerpoint/2010/main" val="294432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E11DA6FA-0BF5-80AC-C1C6-EC9C32805F8F}"/>
              </a:ext>
            </a:extLst>
          </p:cNvPr>
          <p:cNvSpPr txBox="1"/>
          <p:nvPr/>
        </p:nvSpPr>
        <p:spPr>
          <a:xfrm>
            <a:off x="897156" y="1599187"/>
            <a:ext cx="7366000" cy="310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95325" indent="-495325" defTabSz="609630">
              <a:lnSpc>
                <a:spcPct val="150000"/>
              </a:lnSpc>
              <a:buClr>
                <a:srgbClr val="383F56"/>
              </a:buClr>
              <a:buFont typeface="+mj-lt"/>
              <a:buAutoNum type="arabicPeriod"/>
              <a:defRPr/>
            </a:pPr>
            <a:r>
              <a:rPr lang="en-US" sz="2667" dirty="0">
                <a:solidFill>
                  <a:srgbClr val="383F56"/>
                </a:solidFill>
                <a:latin typeface="Montserrat" charset="0"/>
                <a:ea typeface="Montserrat" charset="0"/>
                <a:cs typeface="Montserrat" charset="0"/>
              </a:rPr>
              <a:t>Background and motivation</a:t>
            </a:r>
          </a:p>
          <a:p>
            <a:pPr marL="495325" indent="-495325" defTabSz="609630">
              <a:lnSpc>
                <a:spcPct val="150000"/>
              </a:lnSpc>
              <a:buClr>
                <a:srgbClr val="383F56"/>
              </a:buClr>
              <a:buFont typeface="+mj-lt"/>
              <a:buAutoNum type="arabicPeriod"/>
              <a:defRPr/>
            </a:pPr>
            <a:r>
              <a:rPr lang="en-US" sz="2667" dirty="0">
                <a:solidFill>
                  <a:srgbClr val="383F56"/>
                </a:solidFill>
                <a:latin typeface="Montserrat" charset="0"/>
                <a:ea typeface="Montserrat" charset="0"/>
                <a:cs typeface="Montserrat" charset="0"/>
              </a:rPr>
              <a:t>Dividend distribution process</a:t>
            </a:r>
          </a:p>
          <a:p>
            <a:pPr marL="495325" indent="-495325">
              <a:lnSpc>
                <a:spcPct val="150000"/>
              </a:lnSpc>
              <a:buClr>
                <a:srgbClr val="383F56"/>
              </a:buClr>
              <a:buFont typeface="+mj-lt"/>
              <a:buAutoNum type="arabicPeriod"/>
            </a:pPr>
            <a:r>
              <a:rPr lang="en-US" sz="2667" dirty="0">
                <a:solidFill>
                  <a:srgbClr val="383F56"/>
                </a:solidFill>
                <a:latin typeface="Montserrat" charset="0"/>
                <a:ea typeface="Montserrat" charset="0"/>
                <a:cs typeface="Montserrat" charset="0"/>
              </a:rPr>
              <a:t>Security considerations</a:t>
            </a:r>
          </a:p>
          <a:p>
            <a:pPr marL="495325" indent="-495325">
              <a:lnSpc>
                <a:spcPct val="150000"/>
              </a:lnSpc>
              <a:buClr>
                <a:srgbClr val="383F56"/>
              </a:buClr>
              <a:buFont typeface="+mj-lt"/>
              <a:buAutoNum type="arabicPeriod"/>
            </a:pPr>
            <a:r>
              <a:rPr lang="en-US" sz="2667" dirty="0">
                <a:solidFill>
                  <a:srgbClr val="383F56"/>
                </a:solidFill>
                <a:latin typeface="Montserrat" charset="0"/>
                <a:ea typeface="Montserrat" charset="0"/>
                <a:cs typeface="Montserrat" charset="0"/>
              </a:rPr>
              <a:t>Final comments</a:t>
            </a:r>
          </a:p>
          <a:p>
            <a:pPr marL="495325" indent="-495325">
              <a:lnSpc>
                <a:spcPct val="150000"/>
              </a:lnSpc>
              <a:buClr>
                <a:srgbClr val="383F56"/>
              </a:buClr>
              <a:buFont typeface="+mj-lt"/>
              <a:buAutoNum type="arabicPeriod"/>
            </a:pPr>
            <a:r>
              <a:rPr lang="en-US" sz="2667" dirty="0">
                <a:solidFill>
                  <a:srgbClr val="383F56"/>
                </a:solidFill>
                <a:latin typeface="Montserrat" charset="0"/>
                <a:ea typeface="Montserrat" charset="0"/>
                <a:cs typeface="Montserrat" charset="0"/>
              </a:rPr>
              <a:t>Contact us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3A90812A-7202-BDE9-B840-D304290B6118}"/>
              </a:ext>
            </a:extLst>
          </p:cNvPr>
          <p:cNvGrpSpPr/>
          <p:nvPr/>
        </p:nvGrpSpPr>
        <p:grpSpPr>
          <a:xfrm>
            <a:off x="1343683" y="221642"/>
            <a:ext cx="4234275" cy="701805"/>
            <a:chOff x="2015525" y="332463"/>
            <a:chExt cx="6351412" cy="1052708"/>
          </a:xfrm>
        </p:grpSpPr>
        <p:sp>
          <p:nvSpPr>
            <p:cNvPr id="4" name="AutoShape 5">
              <a:extLst>
                <a:ext uri="{FF2B5EF4-FFF2-40B4-BE49-F238E27FC236}">
                  <a16:creationId xmlns:a16="http://schemas.microsoft.com/office/drawing/2014/main" id="{9D42D8BC-589F-1FE4-C879-6D0E4EE007A4}"/>
                </a:ext>
              </a:extLst>
            </p:cNvPr>
            <p:cNvSpPr/>
            <p:nvPr/>
          </p:nvSpPr>
          <p:spPr>
            <a:xfrm>
              <a:off x="2291302" y="1385171"/>
              <a:ext cx="1693508" cy="0"/>
            </a:xfrm>
            <a:prstGeom prst="line">
              <a:avLst/>
            </a:prstGeom>
            <a:ln w="76200" cap="rnd">
              <a:solidFill>
                <a:srgbClr val="F3CD7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TextBox 6">
              <a:extLst>
                <a:ext uri="{FF2B5EF4-FFF2-40B4-BE49-F238E27FC236}">
                  <a16:creationId xmlns:a16="http://schemas.microsoft.com/office/drawing/2014/main" id="{2C73597C-CB1E-1989-655E-5FFA70E11D2C}"/>
                </a:ext>
              </a:extLst>
            </p:cNvPr>
            <p:cNvSpPr txBox="1"/>
            <p:nvPr/>
          </p:nvSpPr>
          <p:spPr>
            <a:xfrm>
              <a:off x="2015525" y="332463"/>
              <a:ext cx="6351412" cy="923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00"/>
                </a:lnSpc>
              </a:pPr>
              <a:r>
                <a:rPr lang="en-US" sz="4800" dirty="0">
                  <a:solidFill>
                    <a:srgbClr val="383F56"/>
                  </a:solidFill>
                  <a:latin typeface="Montserrat Bold"/>
                </a:rPr>
                <a:t>Content</a:t>
              </a:r>
            </a:p>
          </p:txBody>
        </p:sp>
      </p:grpSp>
      <p:sp>
        <p:nvSpPr>
          <p:cNvPr id="6" name="TextBox 17">
            <a:extLst>
              <a:ext uri="{FF2B5EF4-FFF2-40B4-BE49-F238E27FC236}">
                <a16:creationId xmlns:a16="http://schemas.microsoft.com/office/drawing/2014/main" id="{74A01A00-3F67-BC47-B7FD-311158D969E0}"/>
              </a:ext>
            </a:extLst>
          </p:cNvPr>
          <p:cNvSpPr txBox="1"/>
          <p:nvPr/>
        </p:nvSpPr>
        <p:spPr>
          <a:xfrm>
            <a:off x="3921854" y="6486636"/>
            <a:ext cx="4341302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cap="all" dirty="0">
                <a:latin typeface="Montserrat"/>
              </a:rPr>
              <a:t>Dividend distribution via Smart Contract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5F08A8-4B9F-4271-8246-AE94C3C2E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659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8">
            <a:extLst>
              <a:ext uri="{FF2B5EF4-FFF2-40B4-BE49-F238E27FC236}">
                <a16:creationId xmlns:a16="http://schemas.microsoft.com/office/drawing/2014/main" id="{848ABAC8-03B5-4B53-88CF-5BCADCD3C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773" y="2216340"/>
            <a:ext cx="2822332" cy="4043473"/>
          </a:xfrm>
          <a:custGeom>
            <a:avLst/>
            <a:gdLst/>
            <a:ahLst/>
            <a:cxnLst/>
            <a:rect l="l" t="t" r="r" b="b"/>
            <a:pathLst>
              <a:path w="848415" h="1040970">
                <a:moveTo>
                  <a:pt x="723955" y="1040970"/>
                </a:moveTo>
                <a:lnTo>
                  <a:pt x="124460" y="1040970"/>
                </a:lnTo>
                <a:cubicBezTo>
                  <a:pt x="55880" y="1040970"/>
                  <a:pt x="0" y="985090"/>
                  <a:pt x="0" y="9165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23955" y="0"/>
                </a:lnTo>
                <a:cubicBezTo>
                  <a:pt x="792535" y="0"/>
                  <a:pt x="848415" y="55880"/>
                  <a:pt x="848415" y="124460"/>
                </a:cubicBezTo>
                <a:lnTo>
                  <a:pt x="848415" y="916510"/>
                </a:lnTo>
                <a:cubicBezTo>
                  <a:pt x="848415" y="985090"/>
                  <a:pt x="792535" y="1040970"/>
                  <a:pt x="723955" y="104097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393F56"/>
                </a:solidFill>
              </a:rPr>
              <a:t>UZH has been ranked 4th globally in blockchain in 2021</a:t>
            </a:r>
            <a:br>
              <a:rPr lang="en-US" dirty="0">
                <a:solidFill>
                  <a:srgbClr val="393F56"/>
                </a:solidFill>
              </a:rPr>
            </a:br>
            <a:br>
              <a:rPr lang="en-US" dirty="0">
                <a:solidFill>
                  <a:srgbClr val="393F56"/>
                </a:solidFill>
              </a:rPr>
            </a:br>
            <a:r>
              <a:rPr lang="en-US" sz="2000" dirty="0">
                <a:solidFill>
                  <a:srgbClr val="393F56"/>
                </a:solidFill>
              </a:rPr>
              <a:t>(1st in Europe)</a:t>
            </a:r>
          </a:p>
          <a:p>
            <a:pPr marL="0" indent="0" algn="ctr">
              <a:buNone/>
            </a:pP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br>
              <a:rPr lang="en-US" sz="1100" dirty="0"/>
            </a:br>
            <a:endParaRPr lang="en-US" sz="1100" dirty="0"/>
          </a:p>
          <a:p>
            <a:pPr marL="0" indent="0" algn="ctr">
              <a:buNone/>
            </a:pPr>
            <a:r>
              <a:rPr lang="en-US" sz="1000" dirty="0">
                <a:hlinkClick r:id="rId3"/>
              </a:rPr>
              <a:t>https://www.coindesk.com/learn/2021/10/04/the-top-universities-for-blockchain-by-coindesk-2021/</a:t>
            </a:r>
            <a:r>
              <a:rPr lang="en-US" sz="1000" dirty="0"/>
              <a:t> </a:t>
            </a:r>
            <a:endParaRPr lang="de-CH" sz="1000" dirty="0"/>
          </a:p>
        </p:txBody>
      </p:sp>
      <p:sp>
        <p:nvSpPr>
          <p:cNvPr id="9" name="Freeform 24">
            <a:extLst>
              <a:ext uri="{FF2B5EF4-FFF2-40B4-BE49-F238E27FC236}">
                <a16:creationId xmlns:a16="http://schemas.microsoft.com/office/drawing/2014/main" id="{8DD9BCB3-C94D-47AD-B586-8102F442E275}"/>
              </a:ext>
            </a:extLst>
          </p:cNvPr>
          <p:cNvSpPr/>
          <p:nvPr/>
        </p:nvSpPr>
        <p:spPr>
          <a:xfrm>
            <a:off x="6863210" y="2185417"/>
            <a:ext cx="2822332" cy="4043473"/>
          </a:xfrm>
          <a:custGeom>
            <a:avLst/>
            <a:gdLst/>
            <a:ahLst/>
            <a:cxnLst/>
            <a:rect l="l" t="t" r="r" b="b"/>
            <a:pathLst>
              <a:path w="848415" h="1040970">
                <a:moveTo>
                  <a:pt x="723955" y="1040970"/>
                </a:moveTo>
                <a:lnTo>
                  <a:pt x="124460" y="1040970"/>
                </a:lnTo>
                <a:cubicBezTo>
                  <a:pt x="55880" y="1040970"/>
                  <a:pt x="0" y="985090"/>
                  <a:pt x="0" y="91651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23955" y="0"/>
                </a:lnTo>
                <a:cubicBezTo>
                  <a:pt x="792535" y="0"/>
                  <a:pt x="848415" y="55880"/>
                  <a:pt x="848415" y="124460"/>
                </a:cubicBezTo>
                <a:lnTo>
                  <a:pt x="848415" y="916510"/>
                </a:lnTo>
                <a:cubicBezTo>
                  <a:pt x="848415" y="985090"/>
                  <a:pt x="792535" y="1040970"/>
                  <a:pt x="723955" y="104097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pPr algn="ctr"/>
            <a:r>
              <a:rPr lang="en-US" sz="2800" dirty="0">
                <a:solidFill>
                  <a:srgbClr val="393F56"/>
                </a:solidFill>
                <a:latin typeface="Montserrat" panose="00000500000000000000" pitchFamily="2" charset="0"/>
              </a:rPr>
              <a:t>Blockchain Presence AG won the 3</a:t>
            </a:r>
            <a:r>
              <a:rPr lang="en-US" sz="2400" dirty="0">
                <a:solidFill>
                  <a:srgbClr val="393F56"/>
                </a:solidFill>
                <a:latin typeface="Montserrat" panose="00000500000000000000" pitchFamily="2" charset="0"/>
              </a:rPr>
              <a:t>rd</a:t>
            </a:r>
            <a:r>
              <a:rPr lang="en-US" sz="2800" dirty="0">
                <a:solidFill>
                  <a:srgbClr val="393F56"/>
                </a:solidFill>
                <a:latin typeface="Montserrat" panose="00000500000000000000" pitchFamily="2" charset="0"/>
              </a:rPr>
              <a:t> place at the 2021 Austrian Blockchain Award</a:t>
            </a:r>
            <a:br>
              <a:rPr lang="en-US" sz="2800" dirty="0">
                <a:solidFill>
                  <a:srgbClr val="393F56"/>
                </a:solidFill>
                <a:latin typeface="Montserrat" panose="00000500000000000000" pitchFamily="2" charset="0"/>
              </a:rPr>
            </a:br>
            <a:endParaRPr lang="en-US" sz="2800" dirty="0">
              <a:solidFill>
                <a:srgbClr val="393F56"/>
              </a:solidFill>
              <a:latin typeface="Montserrat" panose="00000500000000000000" pitchFamily="2" charset="0"/>
            </a:endParaRPr>
          </a:p>
          <a:p>
            <a:pPr algn="ctr"/>
            <a:endParaRPr lang="de-CH" sz="2800" dirty="0">
              <a:latin typeface="Montserrat" panose="00000500000000000000" pitchFamily="2" charset="0"/>
            </a:endParaRPr>
          </a:p>
          <a:p>
            <a:pPr algn="ctr"/>
            <a:br>
              <a:rPr lang="de-CH" sz="1000" dirty="0">
                <a:latin typeface="Montserrat" panose="00000500000000000000" pitchFamily="2" charset="0"/>
              </a:rPr>
            </a:br>
            <a:br>
              <a:rPr lang="de-CH" sz="1000" dirty="0">
                <a:latin typeface="Montserrat" panose="00000500000000000000" pitchFamily="2" charset="0"/>
              </a:rPr>
            </a:br>
            <a:br>
              <a:rPr lang="de-CH" sz="1000" dirty="0">
                <a:latin typeface="Montserrat" panose="00000500000000000000" pitchFamily="2" charset="0"/>
              </a:rPr>
            </a:br>
            <a:r>
              <a:rPr lang="de-CH" sz="1000" dirty="0">
                <a:latin typeface="Montserrat" panose="00000500000000000000" pitchFamily="2" charset="0"/>
                <a:hlinkClick r:id="rId4"/>
              </a:rPr>
              <a:t>https://www.linkedin.com/posts/blockchain-presence_bcp-wins-3rd-place-at-the-austrian-blockchain-activity</a:t>
            </a:r>
            <a:r>
              <a:rPr lang="de-CH" sz="1000" dirty="0"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2890062-6AA1-47AD-B1E5-1330011E4AA4}"/>
              </a:ext>
            </a:extLst>
          </p:cNvPr>
          <p:cNvSpPr txBox="1"/>
          <p:nvPr/>
        </p:nvSpPr>
        <p:spPr>
          <a:xfrm>
            <a:off x="1173773" y="1112227"/>
            <a:ext cx="8581292" cy="923330"/>
          </a:xfrm>
          <a:prstGeom prst="rect">
            <a:avLst/>
          </a:prstGeom>
          <a:solidFill>
            <a:srgbClr val="393F56"/>
          </a:solidFill>
          <a:ln>
            <a:solidFill>
              <a:srgbClr val="F2CE7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Blockchain Presence AG is a Zurich based blockchain technology firm founded in December 2020 with the goal to develop and run a reliable, convenient, and cost-efficient smart contract oracle platform.</a:t>
            </a:r>
            <a:endParaRPr lang="de-CH" dirty="0"/>
          </a:p>
        </p:txBody>
      </p:sp>
      <p:pic>
        <p:nvPicPr>
          <p:cNvPr id="12" name="Grafik 11" descr="Kranz Silhouette">
            <a:extLst>
              <a:ext uri="{FF2B5EF4-FFF2-40B4-BE49-F238E27FC236}">
                <a16:creationId xmlns:a16="http://schemas.microsoft.com/office/drawing/2014/main" id="{9EF59F18-FE68-477F-BFF6-EC21D1BE9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27739" y="4667328"/>
            <a:ext cx="914400" cy="914400"/>
          </a:xfrm>
          <a:prstGeom prst="rect">
            <a:avLst/>
          </a:prstGeom>
        </p:spPr>
      </p:pic>
      <p:pic>
        <p:nvPicPr>
          <p:cNvPr id="15" name="Grafik 14" descr="Trophäe Silhouette">
            <a:extLst>
              <a:ext uri="{FF2B5EF4-FFF2-40B4-BE49-F238E27FC236}">
                <a16:creationId xmlns:a16="http://schemas.microsoft.com/office/drawing/2014/main" id="{561BA428-967B-41F7-8576-DBD53EB03D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7176" y="4636405"/>
            <a:ext cx="914400" cy="914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54D309B-32CC-CE47-9AAD-89040A91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D5F913-7063-444F-8D6E-DA51BBFC4A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205" y="2185417"/>
            <a:ext cx="1711354" cy="4030151"/>
          </a:xfrm>
          <a:prstGeom prst="rect">
            <a:avLst/>
          </a:prstGeom>
        </p:spPr>
      </p:pic>
      <p:sp>
        <p:nvSpPr>
          <p:cNvPr id="31" name="TextBox 17">
            <a:extLst>
              <a:ext uri="{FF2B5EF4-FFF2-40B4-BE49-F238E27FC236}">
                <a16:creationId xmlns:a16="http://schemas.microsoft.com/office/drawing/2014/main" id="{EDF6782B-3097-4F83-8208-0567722487CF}"/>
              </a:ext>
            </a:extLst>
          </p:cNvPr>
          <p:cNvSpPr txBox="1"/>
          <p:nvPr/>
        </p:nvSpPr>
        <p:spPr>
          <a:xfrm>
            <a:off x="3931648" y="6502221"/>
            <a:ext cx="4341302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cap="all" dirty="0">
                <a:latin typeface="Montserrat"/>
              </a:rPr>
              <a:t>Dividend distribution via Smart Contract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917BD2-145D-4500-94A2-1FA24645B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249CF7-01D7-6545-962A-6F49C246B38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853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D123-2E2C-FE43-8757-10F6431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207071D-038B-9C4B-84B1-E56A54E9F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8013460"/>
              </p:ext>
            </p:extLst>
          </p:nvPr>
        </p:nvGraphicFramePr>
        <p:xfrm>
          <a:off x="2031999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TextBox 17">
            <a:extLst>
              <a:ext uri="{FF2B5EF4-FFF2-40B4-BE49-F238E27FC236}">
                <a16:creationId xmlns:a16="http://schemas.microsoft.com/office/drawing/2014/main" id="{C905643E-9BC2-423A-8372-9D164B713232}"/>
              </a:ext>
            </a:extLst>
          </p:cNvPr>
          <p:cNvSpPr txBox="1"/>
          <p:nvPr/>
        </p:nvSpPr>
        <p:spPr>
          <a:xfrm>
            <a:off x="3921854" y="6486636"/>
            <a:ext cx="4341302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cap="all" dirty="0">
                <a:latin typeface="Montserrat"/>
              </a:rPr>
              <a:t>Dividend distribution via Smart Contract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85C33-1510-46EE-A72F-60A6B718C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249CF7-01D7-6545-962A-6F49C246B38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708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D123-2E2C-FE43-8757-10F643195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DE4C125-EDF9-044D-B002-63EF999E99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370769"/>
              </p:ext>
            </p:extLst>
          </p:nvPr>
        </p:nvGraphicFramePr>
        <p:xfrm>
          <a:off x="1222193" y="1043873"/>
          <a:ext cx="9649007" cy="4239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2AB6E04-6607-AB42-9150-6134C9D16E06}"/>
              </a:ext>
            </a:extLst>
          </p:cNvPr>
          <p:cNvSpPr txBox="1"/>
          <p:nvPr/>
        </p:nvSpPr>
        <p:spPr>
          <a:xfrm>
            <a:off x="5340055" y="3707433"/>
            <a:ext cx="1197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latin typeface="Montserrat" pitchFamily="2" charset="77"/>
              </a:rPr>
              <a:t>April 6, 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E32D08-1EA4-C44F-8169-A71C20B73756}"/>
              </a:ext>
            </a:extLst>
          </p:cNvPr>
          <p:cNvSpPr txBox="1"/>
          <p:nvPr/>
        </p:nvSpPr>
        <p:spPr>
          <a:xfrm>
            <a:off x="7333928" y="3707434"/>
            <a:ext cx="996828" cy="27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latin typeface="Montserrat" pitchFamily="2" charset="77"/>
              </a:rPr>
              <a:t>April 2022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3CA7A8-BB98-0D4B-AD7B-B2DCBECFED46}"/>
              </a:ext>
            </a:extLst>
          </p:cNvPr>
          <p:cNvSpPr txBox="1"/>
          <p:nvPr/>
        </p:nvSpPr>
        <p:spPr>
          <a:xfrm>
            <a:off x="9019183" y="3707433"/>
            <a:ext cx="14001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latin typeface="Montserrat" pitchFamily="2" charset="77"/>
              </a:rPr>
              <a:t>April-May 2022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CE0E10-23BD-4648-AACE-A2C51D2571D8}"/>
              </a:ext>
            </a:extLst>
          </p:cNvPr>
          <p:cNvSpPr txBox="1"/>
          <p:nvPr/>
        </p:nvSpPr>
        <p:spPr>
          <a:xfrm>
            <a:off x="3172818" y="3710967"/>
            <a:ext cx="1600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Montserrat" pitchFamily="2" charset="77"/>
              </a:rPr>
              <a:t>Late ‘21 – Early ‘22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5B8D292-FCBF-594D-89FF-3C911EDE0425}"/>
              </a:ext>
            </a:extLst>
          </p:cNvPr>
          <p:cNvSpPr txBox="1"/>
          <p:nvPr/>
        </p:nvSpPr>
        <p:spPr>
          <a:xfrm>
            <a:off x="1555650" y="3707433"/>
            <a:ext cx="1283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>
                <a:latin typeface="Montserrat" pitchFamily="2" charset="77"/>
              </a:rPr>
              <a:t>Summer 2021 </a:t>
            </a:r>
          </a:p>
        </p:txBody>
      </p:sp>
      <p:sp>
        <p:nvSpPr>
          <p:cNvPr id="111" name="Rechteck 21">
            <a:extLst>
              <a:ext uri="{FF2B5EF4-FFF2-40B4-BE49-F238E27FC236}">
                <a16:creationId xmlns:a16="http://schemas.microsoft.com/office/drawing/2014/main" id="{8A53F226-42A0-CF4B-A1AF-21842F03FDE0}"/>
              </a:ext>
            </a:extLst>
          </p:cNvPr>
          <p:cNvSpPr/>
          <p:nvPr/>
        </p:nvSpPr>
        <p:spPr>
          <a:xfrm>
            <a:off x="3550446" y="1172625"/>
            <a:ext cx="5091107" cy="1070465"/>
          </a:xfrm>
          <a:prstGeom prst="rect">
            <a:avLst/>
          </a:prstGeom>
          <a:solidFill>
            <a:srgbClr val="596D9D"/>
          </a:solidFill>
          <a:ln w="19050">
            <a:solidFill>
              <a:srgbClr val="F2CE73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“A motivated and hard-working team of UZH students, that were able to adapt to changing conditions quickly, was the prerequisite for the success of this project.”</a:t>
            </a:r>
          </a:p>
          <a:p>
            <a:pPr algn="ctr"/>
            <a:endParaRPr lang="en-US" sz="400" dirty="0">
              <a:latin typeface="Montserrat" pitchFamily="2" charset="77"/>
            </a:endParaRPr>
          </a:p>
          <a:p>
            <a:pPr algn="r"/>
            <a:r>
              <a:rPr lang="en-US" sz="800" dirty="0">
                <a:latin typeface="Montserrat" pitchFamily="2" charset="77"/>
              </a:rPr>
              <a:t>Florian Rüegsegger (CTO)</a:t>
            </a:r>
          </a:p>
        </p:txBody>
      </p:sp>
      <p:sp>
        <p:nvSpPr>
          <p:cNvPr id="114" name="Rechteck 21">
            <a:extLst>
              <a:ext uri="{FF2B5EF4-FFF2-40B4-BE49-F238E27FC236}">
                <a16:creationId xmlns:a16="http://schemas.microsoft.com/office/drawing/2014/main" id="{0923D145-221A-B64A-A915-DC2AE70A5BD3}"/>
              </a:ext>
            </a:extLst>
          </p:cNvPr>
          <p:cNvSpPr/>
          <p:nvPr/>
        </p:nvSpPr>
        <p:spPr>
          <a:xfrm>
            <a:off x="3172818" y="4405694"/>
            <a:ext cx="2393804" cy="1479260"/>
          </a:xfrm>
          <a:prstGeom prst="rect">
            <a:avLst/>
          </a:prstGeom>
          <a:solidFill>
            <a:srgbClr val="596D9D"/>
          </a:solidFill>
          <a:ln w="19050">
            <a:solidFill>
              <a:srgbClr val="F2C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200" dirty="0">
              <a:latin typeface="Montserrat" pitchFamily="2" charset="77"/>
            </a:endParaRPr>
          </a:p>
        </p:txBody>
      </p:sp>
      <p:sp>
        <p:nvSpPr>
          <p:cNvPr id="117" name="Rechteck 21">
            <a:extLst>
              <a:ext uri="{FF2B5EF4-FFF2-40B4-BE49-F238E27FC236}">
                <a16:creationId xmlns:a16="http://schemas.microsoft.com/office/drawing/2014/main" id="{B29BB46E-2D87-7F44-B166-8910A2CC92BD}"/>
              </a:ext>
            </a:extLst>
          </p:cNvPr>
          <p:cNvSpPr/>
          <p:nvPr/>
        </p:nvSpPr>
        <p:spPr>
          <a:xfrm>
            <a:off x="6901657" y="4419133"/>
            <a:ext cx="2393804" cy="1479259"/>
          </a:xfrm>
          <a:prstGeom prst="rect">
            <a:avLst/>
          </a:prstGeom>
          <a:solidFill>
            <a:srgbClr val="596D9D"/>
          </a:solidFill>
          <a:ln w="19050">
            <a:solidFill>
              <a:srgbClr val="F2CE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ontserrat" pitchFamily="2" charset="77"/>
              </a:rPr>
              <a:t>“It was truly rewarding to see the project succeed and the hard work and dedication we had put into it finally pay off.”</a:t>
            </a:r>
          </a:p>
          <a:p>
            <a:pPr algn="ctr"/>
            <a:endParaRPr lang="en-US" sz="400" dirty="0">
              <a:latin typeface="Montserrat" pitchFamily="2" charset="77"/>
            </a:endParaRPr>
          </a:p>
          <a:p>
            <a:pPr algn="r"/>
            <a:r>
              <a:rPr lang="en-US" sz="800" dirty="0">
                <a:latin typeface="Montserrat" pitchFamily="2" charset="77"/>
              </a:rPr>
              <a:t>Qian Liang (Developer)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DC37D21-753D-944E-A502-5ABEDA5FCCD3}"/>
              </a:ext>
            </a:extLst>
          </p:cNvPr>
          <p:cNvSpPr txBox="1"/>
          <p:nvPr/>
        </p:nvSpPr>
        <p:spPr>
          <a:xfrm>
            <a:off x="3305979" y="4525833"/>
            <a:ext cx="2127481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“It was a challenging and nerve-racking project, but the outcome was satisfactory and the efforts have paid off.” </a:t>
            </a:r>
          </a:p>
          <a:p>
            <a:endParaRPr lang="en-GB" sz="400" dirty="0">
              <a:solidFill>
                <a:schemeClr val="bg1"/>
              </a:solidFill>
              <a:latin typeface="Montserrat" pitchFamily="2" charset="77"/>
            </a:endParaRPr>
          </a:p>
          <a:p>
            <a:endParaRPr lang="en-GB" sz="100" dirty="0">
              <a:solidFill>
                <a:schemeClr val="bg1"/>
              </a:solidFill>
              <a:latin typeface="Montserrat" pitchFamily="2" charset="77"/>
            </a:endParaRPr>
          </a:p>
          <a:p>
            <a:pPr algn="r"/>
            <a:r>
              <a:rPr lang="en-GB" sz="800" dirty="0">
                <a:solidFill>
                  <a:schemeClr val="bg1"/>
                </a:solidFill>
                <a:latin typeface="Montserrat" pitchFamily="2" charset="77"/>
              </a:rPr>
              <a:t>Qin Liang (Developer)</a:t>
            </a:r>
          </a:p>
        </p:txBody>
      </p:sp>
      <p:sp>
        <p:nvSpPr>
          <p:cNvPr id="34" name="TextBox 17">
            <a:extLst>
              <a:ext uri="{FF2B5EF4-FFF2-40B4-BE49-F238E27FC236}">
                <a16:creationId xmlns:a16="http://schemas.microsoft.com/office/drawing/2014/main" id="{79770220-305A-4D6C-B484-670D0B2FABCF}"/>
              </a:ext>
            </a:extLst>
          </p:cNvPr>
          <p:cNvSpPr txBox="1"/>
          <p:nvPr/>
        </p:nvSpPr>
        <p:spPr>
          <a:xfrm>
            <a:off x="4074254" y="6504814"/>
            <a:ext cx="4341302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cap="all" dirty="0">
                <a:latin typeface="Montserrat"/>
              </a:rPr>
              <a:t>Dividend distribution via Smart Contract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FE0B39-BB62-4BCB-BEE5-C382494C3D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249CF7-01D7-6545-962A-6F49C246B38B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27334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6EEA-D7A5-3740-8F7A-E67B06A1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Dividend </a:t>
            </a:r>
            <a:r>
              <a:rPr lang="en-US" dirty="0"/>
              <a:t>application</a:t>
            </a:r>
            <a:r>
              <a:rPr lang="de-CH" dirty="0"/>
              <a:t> </a:t>
            </a:r>
          </a:p>
        </p:txBody>
      </p:sp>
      <p:grpSp>
        <p:nvGrpSpPr>
          <p:cNvPr id="20" name="Gruppieren 23">
            <a:extLst>
              <a:ext uri="{FF2B5EF4-FFF2-40B4-BE49-F238E27FC236}">
                <a16:creationId xmlns:a16="http://schemas.microsoft.com/office/drawing/2014/main" id="{ED8379FC-9EAB-794A-BA36-D90C1847A2A9}"/>
              </a:ext>
            </a:extLst>
          </p:cNvPr>
          <p:cNvGrpSpPr/>
          <p:nvPr/>
        </p:nvGrpSpPr>
        <p:grpSpPr>
          <a:xfrm>
            <a:off x="297354" y="1131242"/>
            <a:ext cx="8610908" cy="468929"/>
            <a:chOff x="955497" y="4119939"/>
            <a:chExt cx="9612925" cy="702041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D09661D-DA4F-3F40-B951-5157218C894B}"/>
                </a:ext>
              </a:extLst>
            </p:cNvPr>
            <p:cNvSpPr/>
            <p:nvPr/>
          </p:nvSpPr>
          <p:spPr>
            <a:xfrm>
              <a:off x="955497" y="4119939"/>
              <a:ext cx="9612925" cy="702041"/>
            </a:xfrm>
            <a:prstGeom prst="rect">
              <a:avLst/>
            </a:prstGeom>
            <a:solidFill>
              <a:srgbClr val="596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8328BE3C-599B-F14E-A87E-C9D5F58FB4F7}"/>
                </a:ext>
              </a:extLst>
            </p:cNvPr>
            <p:cNvSpPr txBox="1"/>
            <p:nvPr/>
          </p:nvSpPr>
          <p:spPr>
            <a:xfrm>
              <a:off x="1910679" y="4200524"/>
              <a:ext cx="7702562" cy="552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" pitchFamily="2" charset="77"/>
                </a:rPr>
                <a:t>The application period lasted from April 9 to April 25, 2022 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28DFB6A0-E1CA-4285-A0C7-8BF6CDA3881F}"/>
              </a:ext>
            </a:extLst>
          </p:cNvPr>
          <p:cNvGrpSpPr/>
          <p:nvPr/>
        </p:nvGrpSpPr>
        <p:grpSpPr>
          <a:xfrm>
            <a:off x="23555" y="2830539"/>
            <a:ext cx="2719645" cy="610588"/>
            <a:chOff x="0" y="0"/>
            <a:chExt cx="5540685" cy="596820"/>
          </a:xfrm>
        </p:grpSpPr>
        <p:sp>
          <p:nvSpPr>
            <p:cNvPr id="76" name="Rechteck: abgerundete Ecken 75">
              <a:extLst>
                <a:ext uri="{FF2B5EF4-FFF2-40B4-BE49-F238E27FC236}">
                  <a16:creationId xmlns:a16="http://schemas.microsoft.com/office/drawing/2014/main" id="{608321C3-757B-4392-979B-EBA0C7455CFF}"/>
                </a:ext>
              </a:extLst>
            </p:cNvPr>
            <p:cNvSpPr/>
            <p:nvPr/>
          </p:nvSpPr>
          <p:spPr>
            <a:xfrm>
              <a:off x="0" y="0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586C9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7" name="Rechteck: abgerundete Ecken 4">
              <a:extLst>
                <a:ext uri="{FF2B5EF4-FFF2-40B4-BE49-F238E27FC236}">
                  <a16:creationId xmlns:a16="http://schemas.microsoft.com/office/drawing/2014/main" id="{09A8E5F2-25EB-40B1-99DC-91D4E5E7495B}"/>
                </a:ext>
              </a:extLst>
            </p:cNvPr>
            <p:cNvSpPr txBox="1"/>
            <p:nvPr/>
          </p:nvSpPr>
          <p:spPr>
            <a:xfrm>
              <a:off x="17479" y="17480"/>
              <a:ext cx="5449335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  <a:cs typeface="Mongolian Baiti" panose="03000500000000000000" pitchFamily="66" charset="0"/>
                </a:rPr>
                <a:t>  Enable Application 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6D256464-80AC-4B4A-8998-2580D0EE46A7}"/>
              </a:ext>
            </a:extLst>
          </p:cNvPr>
          <p:cNvGrpSpPr/>
          <p:nvPr/>
        </p:nvGrpSpPr>
        <p:grpSpPr>
          <a:xfrm>
            <a:off x="374600" y="5420161"/>
            <a:ext cx="2605992" cy="596820"/>
            <a:chOff x="476528" y="679712"/>
            <a:chExt cx="5540685" cy="596820"/>
          </a:xfrm>
        </p:grpSpPr>
        <p:sp>
          <p:nvSpPr>
            <p:cNvPr id="79" name="Rechteck: abgerundete Ecken 78">
              <a:extLst>
                <a:ext uri="{FF2B5EF4-FFF2-40B4-BE49-F238E27FC236}">
                  <a16:creationId xmlns:a16="http://schemas.microsoft.com/office/drawing/2014/main" id="{4985A4C0-2372-406C-A2A2-EF8C362028CB}"/>
                </a:ext>
              </a:extLst>
            </p:cNvPr>
            <p:cNvSpPr/>
            <p:nvPr/>
          </p:nvSpPr>
          <p:spPr>
            <a:xfrm>
              <a:off x="476528" y="679712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373F5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0" name="Rechteck: abgerundete Ecken 4">
              <a:extLst>
                <a:ext uri="{FF2B5EF4-FFF2-40B4-BE49-F238E27FC236}">
                  <a16:creationId xmlns:a16="http://schemas.microsoft.com/office/drawing/2014/main" id="{1404DF1D-C5E3-461E-B54D-0933D062B1DB}"/>
                </a:ext>
              </a:extLst>
            </p:cNvPr>
            <p:cNvSpPr txBox="1"/>
            <p:nvPr/>
          </p:nvSpPr>
          <p:spPr>
            <a:xfrm>
              <a:off x="494009" y="697192"/>
              <a:ext cx="5443581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</a:rPr>
                <a:t>Application email 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7BE7AD8-7FB5-4F6D-B505-043DCEA1C485}"/>
              </a:ext>
            </a:extLst>
          </p:cNvPr>
          <p:cNvGrpSpPr/>
          <p:nvPr/>
        </p:nvGrpSpPr>
        <p:grpSpPr>
          <a:xfrm>
            <a:off x="5885084" y="4680551"/>
            <a:ext cx="2536319" cy="596820"/>
            <a:chOff x="1241257" y="2039138"/>
            <a:chExt cx="5540685" cy="596820"/>
          </a:xfrm>
        </p:grpSpPr>
        <p:sp>
          <p:nvSpPr>
            <p:cNvPr id="85" name="Rechteck: abgerundete Ecken 84">
              <a:extLst>
                <a:ext uri="{FF2B5EF4-FFF2-40B4-BE49-F238E27FC236}">
                  <a16:creationId xmlns:a16="http://schemas.microsoft.com/office/drawing/2014/main" id="{564D1D73-44CF-4ECD-9B81-89D5195D718E}"/>
                </a:ext>
              </a:extLst>
            </p:cNvPr>
            <p:cNvSpPr/>
            <p:nvPr/>
          </p:nvSpPr>
          <p:spPr>
            <a:xfrm>
              <a:off x="1241257" y="2039138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373F5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6" name="Rechteck: abgerundete Ecken 4">
              <a:extLst>
                <a:ext uri="{FF2B5EF4-FFF2-40B4-BE49-F238E27FC236}">
                  <a16:creationId xmlns:a16="http://schemas.microsoft.com/office/drawing/2014/main" id="{9BC05229-689D-4087-A9A0-0261605CC7DD}"/>
                </a:ext>
              </a:extLst>
            </p:cNvPr>
            <p:cNvSpPr txBox="1"/>
            <p:nvPr/>
          </p:nvSpPr>
          <p:spPr>
            <a:xfrm>
              <a:off x="1258737" y="2056618"/>
              <a:ext cx="5523205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</a:rPr>
                <a:t>Reminder to apply </a:t>
              </a:r>
            </a:p>
          </p:txBody>
        </p:sp>
      </p:grpSp>
      <p:pic>
        <p:nvPicPr>
          <p:cNvPr id="94" name="Grafik 93" descr="Marke 1 Silhouette">
            <a:extLst>
              <a:ext uri="{FF2B5EF4-FFF2-40B4-BE49-F238E27FC236}">
                <a16:creationId xmlns:a16="http://schemas.microsoft.com/office/drawing/2014/main" id="{B2B3931E-8EA2-4372-BAFD-939BEBDDE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354" y="2128607"/>
            <a:ext cx="748089" cy="748089"/>
          </a:xfrm>
          <a:prstGeom prst="rect">
            <a:avLst/>
          </a:prstGeom>
        </p:spPr>
      </p:pic>
      <p:pic>
        <p:nvPicPr>
          <p:cNvPr id="96" name="Grafik 95" descr="Abzeichen Silhouette">
            <a:extLst>
              <a:ext uri="{FF2B5EF4-FFF2-40B4-BE49-F238E27FC236}">
                <a16:creationId xmlns:a16="http://schemas.microsoft.com/office/drawing/2014/main" id="{F9A5E59E-6204-4205-A5DE-B6EAFEA74B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1471" y="4581846"/>
            <a:ext cx="780634" cy="780634"/>
          </a:xfrm>
          <a:prstGeom prst="rect">
            <a:avLst/>
          </a:prstGeom>
        </p:spPr>
      </p:pic>
      <p:pic>
        <p:nvPicPr>
          <p:cNvPr id="98" name="Grafik 97" descr="Marke 3 Silhouette">
            <a:extLst>
              <a:ext uri="{FF2B5EF4-FFF2-40B4-BE49-F238E27FC236}">
                <a16:creationId xmlns:a16="http://schemas.microsoft.com/office/drawing/2014/main" id="{ECFB08B2-6DD8-4C63-9DCE-4B7910CBBA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76424" y="3165926"/>
            <a:ext cx="748089" cy="748089"/>
          </a:xfrm>
          <a:prstGeom prst="rect">
            <a:avLst/>
          </a:prstGeom>
        </p:spPr>
      </p:pic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1EF8688A-6582-490E-9152-837BA325DB19}"/>
              </a:ext>
            </a:extLst>
          </p:cNvPr>
          <p:cNvGrpSpPr/>
          <p:nvPr/>
        </p:nvGrpSpPr>
        <p:grpSpPr>
          <a:xfrm>
            <a:off x="7624042" y="3184912"/>
            <a:ext cx="2755277" cy="606697"/>
            <a:chOff x="1655009" y="2718851"/>
            <a:chExt cx="5540685" cy="596820"/>
          </a:xfrm>
        </p:grpSpPr>
        <p:sp>
          <p:nvSpPr>
            <p:cNvPr id="88" name="Rechteck: abgerundete Ecken 87">
              <a:extLst>
                <a:ext uri="{FF2B5EF4-FFF2-40B4-BE49-F238E27FC236}">
                  <a16:creationId xmlns:a16="http://schemas.microsoft.com/office/drawing/2014/main" id="{82599082-1304-408A-B7D2-A74F7127B3E8}"/>
                </a:ext>
              </a:extLst>
            </p:cNvPr>
            <p:cNvSpPr/>
            <p:nvPr/>
          </p:nvSpPr>
          <p:spPr>
            <a:xfrm>
              <a:off x="1655009" y="2718851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586C9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Rechteck: abgerundete Ecken 4">
              <a:extLst>
                <a:ext uri="{FF2B5EF4-FFF2-40B4-BE49-F238E27FC236}">
                  <a16:creationId xmlns:a16="http://schemas.microsoft.com/office/drawing/2014/main" id="{B4319A02-FF24-4459-910E-3DD536FE761D}"/>
                </a:ext>
              </a:extLst>
            </p:cNvPr>
            <p:cNvSpPr txBox="1"/>
            <p:nvPr/>
          </p:nvSpPr>
          <p:spPr>
            <a:xfrm>
              <a:off x="1672489" y="2736331"/>
              <a:ext cx="5523205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</a:rPr>
                <a:t>Disable application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59AD1B19-BADA-4AE0-BA36-0C88FF716E4F}"/>
              </a:ext>
            </a:extLst>
          </p:cNvPr>
          <p:cNvGrpSpPr/>
          <p:nvPr/>
        </p:nvGrpSpPr>
        <p:grpSpPr>
          <a:xfrm>
            <a:off x="3226976" y="2285113"/>
            <a:ext cx="2628700" cy="563309"/>
            <a:chOff x="827504" y="1359425"/>
            <a:chExt cx="5540685" cy="596820"/>
          </a:xfrm>
          <a:solidFill>
            <a:srgbClr val="C00000"/>
          </a:solidFill>
        </p:grpSpPr>
        <p:sp>
          <p:nvSpPr>
            <p:cNvPr id="82" name="Rechteck: abgerundete Ecken 81">
              <a:extLst>
                <a:ext uri="{FF2B5EF4-FFF2-40B4-BE49-F238E27FC236}">
                  <a16:creationId xmlns:a16="http://schemas.microsoft.com/office/drawing/2014/main" id="{94D5EDF2-090C-4EAD-A9FD-9448FB90C475}"/>
                </a:ext>
              </a:extLst>
            </p:cNvPr>
            <p:cNvSpPr/>
            <p:nvPr/>
          </p:nvSpPr>
          <p:spPr>
            <a:xfrm>
              <a:off x="827504" y="1359425"/>
              <a:ext cx="5540685" cy="59682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3" name="Rechteck: abgerundete Ecken 4">
              <a:extLst>
                <a:ext uri="{FF2B5EF4-FFF2-40B4-BE49-F238E27FC236}">
                  <a16:creationId xmlns:a16="http://schemas.microsoft.com/office/drawing/2014/main" id="{D717BFEC-5069-492C-935F-D14AC39E19A9}"/>
                </a:ext>
              </a:extLst>
            </p:cNvPr>
            <p:cNvSpPr txBox="1"/>
            <p:nvPr/>
          </p:nvSpPr>
          <p:spPr>
            <a:xfrm>
              <a:off x="844986" y="1376905"/>
              <a:ext cx="5359142" cy="56186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</a:rPr>
                <a:t>Let investors apply</a:t>
              </a:r>
            </a:p>
          </p:txBody>
        </p:sp>
      </p:grpSp>
      <p:sp>
        <p:nvSpPr>
          <p:cNvPr id="107" name="Freihandform: Form 106">
            <a:extLst>
              <a:ext uri="{FF2B5EF4-FFF2-40B4-BE49-F238E27FC236}">
                <a16:creationId xmlns:a16="http://schemas.microsoft.com/office/drawing/2014/main" id="{D6C2C3B2-7FCB-4816-8E7C-4A60A8FC1985}"/>
              </a:ext>
            </a:extLst>
          </p:cNvPr>
          <p:cNvSpPr/>
          <p:nvPr/>
        </p:nvSpPr>
        <p:spPr>
          <a:xfrm>
            <a:off x="599515" y="3124419"/>
            <a:ext cx="10434745" cy="2355904"/>
          </a:xfrm>
          <a:custGeom>
            <a:avLst/>
            <a:gdLst>
              <a:gd name="connsiteX0" fmla="*/ 0 w 10197353"/>
              <a:gd name="connsiteY0" fmla="*/ 1197500 h 3264240"/>
              <a:gd name="connsiteX1" fmla="*/ 779929 w 10197353"/>
              <a:gd name="connsiteY1" fmla="*/ 3254900 h 3264240"/>
              <a:gd name="connsiteX2" fmla="*/ 3039035 w 10197353"/>
              <a:gd name="connsiteY2" fmla="*/ 466877 h 3264240"/>
              <a:gd name="connsiteX3" fmla="*/ 4912659 w 10197353"/>
              <a:gd name="connsiteY3" fmla="*/ 193453 h 3264240"/>
              <a:gd name="connsiteX4" fmla="*/ 7557247 w 10197353"/>
              <a:gd name="connsiteY4" fmla="*/ 2448077 h 3264240"/>
              <a:gd name="connsiteX5" fmla="*/ 8615082 w 10197353"/>
              <a:gd name="connsiteY5" fmla="*/ 1018206 h 3264240"/>
              <a:gd name="connsiteX6" fmla="*/ 10197353 w 10197353"/>
              <a:gd name="connsiteY6" fmla="*/ 2085006 h 3264240"/>
              <a:gd name="connsiteX0" fmla="*/ 0 w 10197353"/>
              <a:gd name="connsiteY0" fmla="*/ 1185973 h 3000212"/>
              <a:gd name="connsiteX1" fmla="*/ 1193168 w 10197353"/>
              <a:gd name="connsiteY1" fmla="*/ 2988397 h 3000212"/>
              <a:gd name="connsiteX2" fmla="*/ 3039035 w 10197353"/>
              <a:gd name="connsiteY2" fmla="*/ 455350 h 3000212"/>
              <a:gd name="connsiteX3" fmla="*/ 4912659 w 10197353"/>
              <a:gd name="connsiteY3" fmla="*/ 181926 h 3000212"/>
              <a:gd name="connsiteX4" fmla="*/ 7557247 w 10197353"/>
              <a:gd name="connsiteY4" fmla="*/ 2436550 h 3000212"/>
              <a:gd name="connsiteX5" fmla="*/ 8615082 w 10197353"/>
              <a:gd name="connsiteY5" fmla="*/ 1006679 h 3000212"/>
              <a:gd name="connsiteX6" fmla="*/ 10197353 w 10197353"/>
              <a:gd name="connsiteY6" fmla="*/ 2073479 h 3000212"/>
              <a:gd name="connsiteX0" fmla="*/ 0 w 10197353"/>
              <a:gd name="connsiteY0" fmla="*/ 1053436 h 2856377"/>
              <a:gd name="connsiteX1" fmla="*/ 1193168 w 10197353"/>
              <a:gd name="connsiteY1" fmla="*/ 2855860 h 2856377"/>
              <a:gd name="connsiteX2" fmla="*/ 3074204 w 10197353"/>
              <a:gd name="connsiteY2" fmla="*/ 916293 h 2856377"/>
              <a:gd name="connsiteX3" fmla="*/ 4912659 w 10197353"/>
              <a:gd name="connsiteY3" fmla="*/ 49389 h 2856377"/>
              <a:gd name="connsiteX4" fmla="*/ 7557247 w 10197353"/>
              <a:gd name="connsiteY4" fmla="*/ 2304013 h 2856377"/>
              <a:gd name="connsiteX5" fmla="*/ 8615082 w 10197353"/>
              <a:gd name="connsiteY5" fmla="*/ 874142 h 2856377"/>
              <a:gd name="connsiteX6" fmla="*/ 10197353 w 10197353"/>
              <a:gd name="connsiteY6" fmla="*/ 1940942 h 2856377"/>
              <a:gd name="connsiteX0" fmla="*/ 0 w 10197353"/>
              <a:gd name="connsiteY0" fmla="*/ 534726 h 2337667"/>
              <a:gd name="connsiteX1" fmla="*/ 1193168 w 10197353"/>
              <a:gd name="connsiteY1" fmla="*/ 2337150 h 2337667"/>
              <a:gd name="connsiteX2" fmla="*/ 3074204 w 10197353"/>
              <a:gd name="connsiteY2" fmla="*/ 397583 h 2337667"/>
              <a:gd name="connsiteX3" fmla="*/ 5031355 w 10197353"/>
              <a:gd name="connsiteY3" fmla="*/ 110971 h 2337667"/>
              <a:gd name="connsiteX4" fmla="*/ 7557247 w 10197353"/>
              <a:gd name="connsiteY4" fmla="*/ 1785303 h 2337667"/>
              <a:gd name="connsiteX5" fmla="*/ 8615082 w 10197353"/>
              <a:gd name="connsiteY5" fmla="*/ 355432 h 2337667"/>
              <a:gd name="connsiteX6" fmla="*/ 10197353 w 10197353"/>
              <a:gd name="connsiteY6" fmla="*/ 1422232 h 2337667"/>
              <a:gd name="connsiteX0" fmla="*/ 0 w 10197353"/>
              <a:gd name="connsiteY0" fmla="*/ 558234 h 2361763"/>
              <a:gd name="connsiteX1" fmla="*/ 1193168 w 10197353"/>
              <a:gd name="connsiteY1" fmla="*/ 2360658 h 2361763"/>
              <a:gd name="connsiteX2" fmla="*/ 3087392 w 10197353"/>
              <a:gd name="connsiteY2" fmla="*/ 355148 h 2361763"/>
              <a:gd name="connsiteX3" fmla="*/ 5031355 w 10197353"/>
              <a:gd name="connsiteY3" fmla="*/ 134479 h 2361763"/>
              <a:gd name="connsiteX4" fmla="*/ 7557247 w 10197353"/>
              <a:gd name="connsiteY4" fmla="*/ 1808811 h 2361763"/>
              <a:gd name="connsiteX5" fmla="*/ 8615082 w 10197353"/>
              <a:gd name="connsiteY5" fmla="*/ 378940 h 2361763"/>
              <a:gd name="connsiteX6" fmla="*/ 10197353 w 10197353"/>
              <a:gd name="connsiteY6" fmla="*/ 1445740 h 2361763"/>
              <a:gd name="connsiteX0" fmla="*/ 0 w 10197353"/>
              <a:gd name="connsiteY0" fmla="*/ 551795 h 2355324"/>
              <a:gd name="connsiteX1" fmla="*/ 1193168 w 10197353"/>
              <a:gd name="connsiteY1" fmla="*/ 2354219 h 2355324"/>
              <a:gd name="connsiteX2" fmla="*/ 3087392 w 10197353"/>
              <a:gd name="connsiteY2" fmla="*/ 348709 h 2355324"/>
              <a:gd name="connsiteX3" fmla="*/ 5031355 w 10197353"/>
              <a:gd name="connsiteY3" fmla="*/ 128040 h 2355324"/>
              <a:gd name="connsiteX4" fmla="*/ 6911012 w 10197353"/>
              <a:gd name="connsiteY4" fmla="*/ 1714449 h 2355324"/>
              <a:gd name="connsiteX5" fmla="*/ 8615082 w 10197353"/>
              <a:gd name="connsiteY5" fmla="*/ 372501 h 2355324"/>
              <a:gd name="connsiteX6" fmla="*/ 10197353 w 10197353"/>
              <a:gd name="connsiteY6" fmla="*/ 1439301 h 2355324"/>
              <a:gd name="connsiteX0" fmla="*/ 0 w 10197353"/>
              <a:gd name="connsiteY0" fmla="*/ 461636 h 2265165"/>
              <a:gd name="connsiteX1" fmla="*/ 1193168 w 10197353"/>
              <a:gd name="connsiteY1" fmla="*/ 2264060 h 2265165"/>
              <a:gd name="connsiteX2" fmla="*/ 3087392 w 10197353"/>
              <a:gd name="connsiteY2" fmla="*/ 258550 h 2265165"/>
              <a:gd name="connsiteX3" fmla="*/ 5075316 w 10197353"/>
              <a:gd name="connsiteY3" fmla="*/ 174162 h 2265165"/>
              <a:gd name="connsiteX4" fmla="*/ 6911012 w 10197353"/>
              <a:gd name="connsiteY4" fmla="*/ 1624290 h 2265165"/>
              <a:gd name="connsiteX5" fmla="*/ 8615082 w 10197353"/>
              <a:gd name="connsiteY5" fmla="*/ 282342 h 2265165"/>
              <a:gd name="connsiteX6" fmla="*/ 10197353 w 10197353"/>
              <a:gd name="connsiteY6" fmla="*/ 1349142 h 2265165"/>
              <a:gd name="connsiteX0" fmla="*/ 0 w 10197353"/>
              <a:gd name="connsiteY0" fmla="*/ 417279 h 2220044"/>
              <a:gd name="connsiteX1" fmla="*/ 1193168 w 10197353"/>
              <a:gd name="connsiteY1" fmla="*/ 2219703 h 2220044"/>
              <a:gd name="connsiteX2" fmla="*/ 3170919 w 10197353"/>
              <a:gd name="connsiteY2" fmla="*/ 306512 h 2220044"/>
              <a:gd name="connsiteX3" fmla="*/ 5075316 w 10197353"/>
              <a:gd name="connsiteY3" fmla="*/ 129805 h 2220044"/>
              <a:gd name="connsiteX4" fmla="*/ 6911012 w 10197353"/>
              <a:gd name="connsiteY4" fmla="*/ 1579933 h 2220044"/>
              <a:gd name="connsiteX5" fmla="*/ 8615082 w 10197353"/>
              <a:gd name="connsiteY5" fmla="*/ 237985 h 2220044"/>
              <a:gd name="connsiteX6" fmla="*/ 10197353 w 10197353"/>
              <a:gd name="connsiteY6" fmla="*/ 1304785 h 2220044"/>
              <a:gd name="connsiteX0" fmla="*/ 0 w 10197353"/>
              <a:gd name="connsiteY0" fmla="*/ 345045 h 2147810"/>
              <a:gd name="connsiteX1" fmla="*/ 1193168 w 10197353"/>
              <a:gd name="connsiteY1" fmla="*/ 2147469 h 2147810"/>
              <a:gd name="connsiteX2" fmla="*/ 3170919 w 10197353"/>
              <a:gd name="connsiteY2" fmla="*/ 234278 h 2147810"/>
              <a:gd name="connsiteX3" fmla="*/ 5079712 w 10197353"/>
              <a:gd name="connsiteY3" fmla="*/ 171871 h 2147810"/>
              <a:gd name="connsiteX4" fmla="*/ 6911012 w 10197353"/>
              <a:gd name="connsiteY4" fmla="*/ 1507699 h 2147810"/>
              <a:gd name="connsiteX5" fmla="*/ 8615082 w 10197353"/>
              <a:gd name="connsiteY5" fmla="*/ 165751 h 2147810"/>
              <a:gd name="connsiteX6" fmla="*/ 10197353 w 10197353"/>
              <a:gd name="connsiteY6" fmla="*/ 1232551 h 2147810"/>
              <a:gd name="connsiteX0" fmla="*/ 0 w 10434745"/>
              <a:gd name="connsiteY0" fmla="*/ 345045 h 2256855"/>
              <a:gd name="connsiteX1" fmla="*/ 1193168 w 10434745"/>
              <a:gd name="connsiteY1" fmla="*/ 2147469 h 2256855"/>
              <a:gd name="connsiteX2" fmla="*/ 3170919 w 10434745"/>
              <a:gd name="connsiteY2" fmla="*/ 234278 h 2256855"/>
              <a:gd name="connsiteX3" fmla="*/ 5079712 w 10434745"/>
              <a:gd name="connsiteY3" fmla="*/ 171871 h 2256855"/>
              <a:gd name="connsiteX4" fmla="*/ 6911012 w 10434745"/>
              <a:gd name="connsiteY4" fmla="*/ 1507699 h 2256855"/>
              <a:gd name="connsiteX5" fmla="*/ 8615082 w 10434745"/>
              <a:gd name="connsiteY5" fmla="*/ 165751 h 2256855"/>
              <a:gd name="connsiteX6" fmla="*/ 10434745 w 10434745"/>
              <a:gd name="connsiteY6" fmla="*/ 2256855 h 2256855"/>
              <a:gd name="connsiteX0" fmla="*/ 0 w 10434745"/>
              <a:gd name="connsiteY0" fmla="*/ 345045 h 2256855"/>
              <a:gd name="connsiteX1" fmla="*/ 1193168 w 10434745"/>
              <a:gd name="connsiteY1" fmla="*/ 2147469 h 2256855"/>
              <a:gd name="connsiteX2" fmla="*/ 3170919 w 10434745"/>
              <a:gd name="connsiteY2" fmla="*/ 234278 h 2256855"/>
              <a:gd name="connsiteX3" fmla="*/ 5079712 w 10434745"/>
              <a:gd name="connsiteY3" fmla="*/ 171871 h 2256855"/>
              <a:gd name="connsiteX4" fmla="*/ 6911012 w 10434745"/>
              <a:gd name="connsiteY4" fmla="*/ 1507699 h 2256855"/>
              <a:gd name="connsiteX5" fmla="*/ 8755759 w 10434745"/>
              <a:gd name="connsiteY5" fmla="*/ 653724 h 2256855"/>
              <a:gd name="connsiteX6" fmla="*/ 10434745 w 10434745"/>
              <a:gd name="connsiteY6" fmla="*/ 2256855 h 2256855"/>
              <a:gd name="connsiteX0" fmla="*/ 0 w 10434745"/>
              <a:gd name="connsiteY0" fmla="*/ 310156 h 2221966"/>
              <a:gd name="connsiteX1" fmla="*/ 1193168 w 10434745"/>
              <a:gd name="connsiteY1" fmla="*/ 2112580 h 2221966"/>
              <a:gd name="connsiteX2" fmla="*/ 3170919 w 10434745"/>
              <a:gd name="connsiteY2" fmla="*/ 199389 h 2221966"/>
              <a:gd name="connsiteX3" fmla="*/ 4719228 w 10434745"/>
              <a:gd name="connsiteY3" fmla="*/ 202924 h 2221966"/>
              <a:gd name="connsiteX4" fmla="*/ 6911012 w 10434745"/>
              <a:gd name="connsiteY4" fmla="*/ 1472810 h 2221966"/>
              <a:gd name="connsiteX5" fmla="*/ 8755759 w 10434745"/>
              <a:gd name="connsiteY5" fmla="*/ 618835 h 2221966"/>
              <a:gd name="connsiteX6" fmla="*/ 10434745 w 10434745"/>
              <a:gd name="connsiteY6" fmla="*/ 2221966 h 2221966"/>
              <a:gd name="connsiteX0" fmla="*/ 0 w 10434745"/>
              <a:gd name="connsiteY0" fmla="*/ 301780 h 2213590"/>
              <a:gd name="connsiteX1" fmla="*/ 1193168 w 10434745"/>
              <a:gd name="connsiteY1" fmla="*/ 2104204 h 2213590"/>
              <a:gd name="connsiteX2" fmla="*/ 3170919 w 10434745"/>
              <a:gd name="connsiteY2" fmla="*/ 191013 h 2213590"/>
              <a:gd name="connsiteX3" fmla="*/ 4719228 w 10434745"/>
              <a:gd name="connsiteY3" fmla="*/ 194548 h 2213590"/>
              <a:gd name="connsiteX4" fmla="*/ 6352701 w 10434745"/>
              <a:gd name="connsiteY4" fmla="*/ 1310569 h 2213590"/>
              <a:gd name="connsiteX5" fmla="*/ 8755759 w 10434745"/>
              <a:gd name="connsiteY5" fmla="*/ 610459 h 2213590"/>
              <a:gd name="connsiteX6" fmla="*/ 10434745 w 10434745"/>
              <a:gd name="connsiteY6" fmla="*/ 2213590 h 2213590"/>
              <a:gd name="connsiteX0" fmla="*/ 0 w 10434745"/>
              <a:gd name="connsiteY0" fmla="*/ 331356 h 2243166"/>
              <a:gd name="connsiteX1" fmla="*/ 1193168 w 10434745"/>
              <a:gd name="connsiteY1" fmla="*/ 2133780 h 2243166"/>
              <a:gd name="connsiteX2" fmla="*/ 3201692 w 10434745"/>
              <a:gd name="connsiteY2" fmla="*/ 176628 h 2243166"/>
              <a:gd name="connsiteX3" fmla="*/ 4719228 w 10434745"/>
              <a:gd name="connsiteY3" fmla="*/ 224124 h 2243166"/>
              <a:gd name="connsiteX4" fmla="*/ 6352701 w 10434745"/>
              <a:gd name="connsiteY4" fmla="*/ 1340145 h 2243166"/>
              <a:gd name="connsiteX5" fmla="*/ 8755759 w 10434745"/>
              <a:gd name="connsiteY5" fmla="*/ 640035 h 2243166"/>
              <a:gd name="connsiteX6" fmla="*/ 10434745 w 10434745"/>
              <a:gd name="connsiteY6" fmla="*/ 2243166 h 2243166"/>
              <a:gd name="connsiteX0" fmla="*/ 0 w 10434745"/>
              <a:gd name="connsiteY0" fmla="*/ 340986 h 2252796"/>
              <a:gd name="connsiteX1" fmla="*/ 1193168 w 10434745"/>
              <a:gd name="connsiteY1" fmla="*/ 2143410 h 2252796"/>
              <a:gd name="connsiteX2" fmla="*/ 3201692 w 10434745"/>
              <a:gd name="connsiteY2" fmla="*/ 186258 h 2252796"/>
              <a:gd name="connsiteX3" fmla="*/ 4653286 w 10434745"/>
              <a:gd name="connsiteY3" fmla="*/ 211773 h 2252796"/>
              <a:gd name="connsiteX4" fmla="*/ 6352701 w 10434745"/>
              <a:gd name="connsiteY4" fmla="*/ 1349775 h 2252796"/>
              <a:gd name="connsiteX5" fmla="*/ 8755759 w 10434745"/>
              <a:gd name="connsiteY5" fmla="*/ 649665 h 2252796"/>
              <a:gd name="connsiteX6" fmla="*/ 10434745 w 10434745"/>
              <a:gd name="connsiteY6" fmla="*/ 2252796 h 2252796"/>
              <a:gd name="connsiteX0" fmla="*/ 0 w 10434745"/>
              <a:gd name="connsiteY0" fmla="*/ 300739 h 2212549"/>
              <a:gd name="connsiteX1" fmla="*/ 1193168 w 10434745"/>
              <a:gd name="connsiteY1" fmla="*/ 2103163 h 2212549"/>
              <a:gd name="connsiteX2" fmla="*/ 3201692 w 10434745"/>
              <a:gd name="connsiteY2" fmla="*/ 146011 h 2212549"/>
              <a:gd name="connsiteX3" fmla="*/ 4640097 w 10434745"/>
              <a:gd name="connsiteY3" fmla="*/ 272637 h 2212549"/>
              <a:gd name="connsiteX4" fmla="*/ 6352701 w 10434745"/>
              <a:gd name="connsiteY4" fmla="*/ 1309528 h 2212549"/>
              <a:gd name="connsiteX5" fmla="*/ 8755759 w 10434745"/>
              <a:gd name="connsiteY5" fmla="*/ 609418 h 2212549"/>
              <a:gd name="connsiteX6" fmla="*/ 10434745 w 10434745"/>
              <a:gd name="connsiteY6" fmla="*/ 2212549 h 2212549"/>
              <a:gd name="connsiteX0" fmla="*/ 0 w 10434745"/>
              <a:gd name="connsiteY0" fmla="*/ 178634 h 2090444"/>
              <a:gd name="connsiteX1" fmla="*/ 1193168 w 10434745"/>
              <a:gd name="connsiteY1" fmla="*/ 1981058 h 2090444"/>
              <a:gd name="connsiteX2" fmla="*/ 3201692 w 10434745"/>
              <a:gd name="connsiteY2" fmla="*/ 23906 h 2090444"/>
              <a:gd name="connsiteX3" fmla="*/ 4543382 w 10434745"/>
              <a:gd name="connsiteY3" fmla="*/ 911066 h 2090444"/>
              <a:gd name="connsiteX4" fmla="*/ 6352701 w 10434745"/>
              <a:gd name="connsiteY4" fmla="*/ 1187423 h 2090444"/>
              <a:gd name="connsiteX5" fmla="*/ 8755759 w 10434745"/>
              <a:gd name="connsiteY5" fmla="*/ 487313 h 2090444"/>
              <a:gd name="connsiteX6" fmla="*/ 10434745 w 10434745"/>
              <a:gd name="connsiteY6" fmla="*/ 2090444 h 2090444"/>
              <a:gd name="connsiteX0" fmla="*/ 0 w 10434745"/>
              <a:gd name="connsiteY0" fmla="*/ 340987 h 2252797"/>
              <a:gd name="connsiteX1" fmla="*/ 1193168 w 10434745"/>
              <a:gd name="connsiteY1" fmla="*/ 2143411 h 2252797"/>
              <a:gd name="connsiteX2" fmla="*/ 3201692 w 10434745"/>
              <a:gd name="connsiteY2" fmla="*/ 186259 h 2252797"/>
              <a:gd name="connsiteX3" fmla="*/ 4547778 w 10434745"/>
              <a:gd name="connsiteY3" fmla="*/ 211772 h 2252797"/>
              <a:gd name="connsiteX4" fmla="*/ 6352701 w 10434745"/>
              <a:gd name="connsiteY4" fmla="*/ 1349776 h 2252797"/>
              <a:gd name="connsiteX5" fmla="*/ 8755759 w 10434745"/>
              <a:gd name="connsiteY5" fmla="*/ 649666 h 2252797"/>
              <a:gd name="connsiteX6" fmla="*/ 10434745 w 10434745"/>
              <a:gd name="connsiteY6" fmla="*/ 2252797 h 2252797"/>
              <a:gd name="connsiteX0" fmla="*/ 0 w 10434745"/>
              <a:gd name="connsiteY0" fmla="*/ 377768 h 2289578"/>
              <a:gd name="connsiteX1" fmla="*/ 1193168 w 10434745"/>
              <a:gd name="connsiteY1" fmla="*/ 2180192 h 2289578"/>
              <a:gd name="connsiteX2" fmla="*/ 3201692 w 10434745"/>
              <a:gd name="connsiteY2" fmla="*/ 223040 h 2289578"/>
              <a:gd name="connsiteX3" fmla="*/ 4653286 w 10434745"/>
              <a:gd name="connsiteY3" fmla="*/ 173818 h 2289578"/>
              <a:gd name="connsiteX4" fmla="*/ 6352701 w 10434745"/>
              <a:gd name="connsiteY4" fmla="*/ 1386557 h 2289578"/>
              <a:gd name="connsiteX5" fmla="*/ 8755759 w 10434745"/>
              <a:gd name="connsiteY5" fmla="*/ 686447 h 2289578"/>
              <a:gd name="connsiteX6" fmla="*/ 10434745 w 10434745"/>
              <a:gd name="connsiteY6" fmla="*/ 2289578 h 2289578"/>
              <a:gd name="connsiteX0" fmla="*/ 0 w 10434745"/>
              <a:gd name="connsiteY0" fmla="*/ 397258 h 2309068"/>
              <a:gd name="connsiteX1" fmla="*/ 1193168 w 10434745"/>
              <a:gd name="connsiteY1" fmla="*/ 2199682 h 2309068"/>
              <a:gd name="connsiteX2" fmla="*/ 3201692 w 10434745"/>
              <a:gd name="connsiteY2" fmla="*/ 242530 h 2309068"/>
              <a:gd name="connsiteX3" fmla="*/ 4653286 w 10434745"/>
              <a:gd name="connsiteY3" fmla="*/ 193308 h 2309068"/>
              <a:gd name="connsiteX4" fmla="*/ 6352701 w 10434745"/>
              <a:gd name="connsiteY4" fmla="*/ 1406047 h 2309068"/>
              <a:gd name="connsiteX5" fmla="*/ 8755759 w 10434745"/>
              <a:gd name="connsiteY5" fmla="*/ 705937 h 2309068"/>
              <a:gd name="connsiteX6" fmla="*/ 10434745 w 10434745"/>
              <a:gd name="connsiteY6" fmla="*/ 2309068 h 2309068"/>
              <a:gd name="connsiteX0" fmla="*/ 0 w 10434745"/>
              <a:gd name="connsiteY0" fmla="*/ 405648 h 2317458"/>
              <a:gd name="connsiteX1" fmla="*/ 1193168 w 10434745"/>
              <a:gd name="connsiteY1" fmla="*/ 2208072 h 2317458"/>
              <a:gd name="connsiteX2" fmla="*/ 3201692 w 10434745"/>
              <a:gd name="connsiteY2" fmla="*/ 250920 h 2317458"/>
              <a:gd name="connsiteX3" fmla="*/ 4653286 w 10434745"/>
              <a:gd name="connsiteY3" fmla="*/ 201698 h 2317458"/>
              <a:gd name="connsiteX4" fmla="*/ 6352701 w 10434745"/>
              <a:gd name="connsiteY4" fmla="*/ 1414437 h 2317458"/>
              <a:gd name="connsiteX5" fmla="*/ 8755759 w 10434745"/>
              <a:gd name="connsiteY5" fmla="*/ 714327 h 2317458"/>
              <a:gd name="connsiteX6" fmla="*/ 10434745 w 10434745"/>
              <a:gd name="connsiteY6" fmla="*/ 2317458 h 2317458"/>
              <a:gd name="connsiteX0" fmla="*/ 0 w 10434745"/>
              <a:gd name="connsiteY0" fmla="*/ 426306 h 2338116"/>
              <a:gd name="connsiteX1" fmla="*/ 1193168 w 10434745"/>
              <a:gd name="connsiteY1" fmla="*/ 2228730 h 2338116"/>
              <a:gd name="connsiteX2" fmla="*/ 3201692 w 10434745"/>
              <a:gd name="connsiteY2" fmla="*/ 271578 h 2338116"/>
              <a:gd name="connsiteX3" fmla="*/ 4653286 w 10434745"/>
              <a:gd name="connsiteY3" fmla="*/ 222356 h 2338116"/>
              <a:gd name="connsiteX4" fmla="*/ 6352701 w 10434745"/>
              <a:gd name="connsiteY4" fmla="*/ 1435095 h 2338116"/>
              <a:gd name="connsiteX5" fmla="*/ 8755759 w 10434745"/>
              <a:gd name="connsiteY5" fmla="*/ 734985 h 2338116"/>
              <a:gd name="connsiteX6" fmla="*/ 10434745 w 10434745"/>
              <a:gd name="connsiteY6" fmla="*/ 2338116 h 2338116"/>
              <a:gd name="connsiteX0" fmla="*/ 0 w 10434745"/>
              <a:gd name="connsiteY0" fmla="*/ 433331 h 2345141"/>
              <a:gd name="connsiteX1" fmla="*/ 1193168 w 10434745"/>
              <a:gd name="connsiteY1" fmla="*/ 2235755 h 2345141"/>
              <a:gd name="connsiteX2" fmla="*/ 3201692 w 10434745"/>
              <a:gd name="connsiteY2" fmla="*/ 278603 h 2345141"/>
              <a:gd name="connsiteX3" fmla="*/ 4653286 w 10434745"/>
              <a:gd name="connsiteY3" fmla="*/ 229381 h 2345141"/>
              <a:gd name="connsiteX4" fmla="*/ 6352701 w 10434745"/>
              <a:gd name="connsiteY4" fmla="*/ 1442120 h 2345141"/>
              <a:gd name="connsiteX5" fmla="*/ 8755759 w 10434745"/>
              <a:gd name="connsiteY5" fmla="*/ 742010 h 2345141"/>
              <a:gd name="connsiteX6" fmla="*/ 10434745 w 10434745"/>
              <a:gd name="connsiteY6" fmla="*/ 2345141 h 2345141"/>
              <a:gd name="connsiteX0" fmla="*/ 0 w 10434745"/>
              <a:gd name="connsiteY0" fmla="*/ 377769 h 2289579"/>
              <a:gd name="connsiteX1" fmla="*/ 1193168 w 10434745"/>
              <a:gd name="connsiteY1" fmla="*/ 2180193 h 2289579"/>
              <a:gd name="connsiteX2" fmla="*/ 3201692 w 10434745"/>
              <a:gd name="connsiteY2" fmla="*/ 223041 h 2289579"/>
              <a:gd name="connsiteX3" fmla="*/ 4653286 w 10434745"/>
              <a:gd name="connsiteY3" fmla="*/ 173819 h 2289579"/>
              <a:gd name="connsiteX4" fmla="*/ 6352701 w 10434745"/>
              <a:gd name="connsiteY4" fmla="*/ 1386558 h 2289579"/>
              <a:gd name="connsiteX5" fmla="*/ 8755759 w 10434745"/>
              <a:gd name="connsiteY5" fmla="*/ 686448 h 2289579"/>
              <a:gd name="connsiteX6" fmla="*/ 10434745 w 10434745"/>
              <a:gd name="connsiteY6" fmla="*/ 2289579 h 2289579"/>
              <a:gd name="connsiteX0" fmla="*/ 0 w 10434745"/>
              <a:gd name="connsiteY0" fmla="*/ 407343 h 2319153"/>
              <a:gd name="connsiteX1" fmla="*/ 1193168 w 10434745"/>
              <a:gd name="connsiteY1" fmla="*/ 2209767 h 2319153"/>
              <a:gd name="connsiteX2" fmla="*/ 3201692 w 10434745"/>
              <a:gd name="connsiteY2" fmla="*/ 252615 h 2319153"/>
              <a:gd name="connsiteX3" fmla="*/ 4653286 w 10434745"/>
              <a:gd name="connsiteY3" fmla="*/ 203393 h 2319153"/>
              <a:gd name="connsiteX4" fmla="*/ 6352701 w 10434745"/>
              <a:gd name="connsiteY4" fmla="*/ 1416132 h 2319153"/>
              <a:gd name="connsiteX5" fmla="*/ 8755759 w 10434745"/>
              <a:gd name="connsiteY5" fmla="*/ 716022 h 2319153"/>
              <a:gd name="connsiteX6" fmla="*/ 10434745 w 10434745"/>
              <a:gd name="connsiteY6" fmla="*/ 2319153 h 2319153"/>
              <a:gd name="connsiteX0" fmla="*/ 0 w 10434745"/>
              <a:gd name="connsiteY0" fmla="*/ 433331 h 2345141"/>
              <a:gd name="connsiteX1" fmla="*/ 1193168 w 10434745"/>
              <a:gd name="connsiteY1" fmla="*/ 2235755 h 2345141"/>
              <a:gd name="connsiteX2" fmla="*/ 3201692 w 10434745"/>
              <a:gd name="connsiteY2" fmla="*/ 278603 h 2345141"/>
              <a:gd name="connsiteX3" fmla="*/ 4653286 w 10434745"/>
              <a:gd name="connsiteY3" fmla="*/ 229381 h 2345141"/>
              <a:gd name="connsiteX4" fmla="*/ 6352701 w 10434745"/>
              <a:gd name="connsiteY4" fmla="*/ 1442120 h 2345141"/>
              <a:gd name="connsiteX5" fmla="*/ 8755759 w 10434745"/>
              <a:gd name="connsiteY5" fmla="*/ 742010 h 2345141"/>
              <a:gd name="connsiteX6" fmla="*/ 10434745 w 10434745"/>
              <a:gd name="connsiteY6" fmla="*/ 2345141 h 2345141"/>
              <a:gd name="connsiteX0" fmla="*/ 0 w 10434745"/>
              <a:gd name="connsiteY0" fmla="*/ 436374 h 2348184"/>
              <a:gd name="connsiteX1" fmla="*/ 1193168 w 10434745"/>
              <a:gd name="connsiteY1" fmla="*/ 2238798 h 2348184"/>
              <a:gd name="connsiteX2" fmla="*/ 3201692 w 10434745"/>
              <a:gd name="connsiteY2" fmla="*/ 281646 h 2348184"/>
              <a:gd name="connsiteX3" fmla="*/ 4653286 w 10434745"/>
              <a:gd name="connsiteY3" fmla="*/ 232424 h 2348184"/>
              <a:gd name="connsiteX4" fmla="*/ 6352701 w 10434745"/>
              <a:gd name="connsiteY4" fmla="*/ 1445163 h 2348184"/>
              <a:gd name="connsiteX5" fmla="*/ 8755759 w 10434745"/>
              <a:gd name="connsiteY5" fmla="*/ 745053 h 2348184"/>
              <a:gd name="connsiteX6" fmla="*/ 10434745 w 10434745"/>
              <a:gd name="connsiteY6" fmla="*/ 2348184 h 2348184"/>
              <a:gd name="connsiteX0" fmla="*/ 0 w 10434745"/>
              <a:gd name="connsiteY0" fmla="*/ 444094 h 2355904"/>
              <a:gd name="connsiteX1" fmla="*/ 1193168 w 10434745"/>
              <a:gd name="connsiteY1" fmla="*/ 2246518 h 2355904"/>
              <a:gd name="connsiteX2" fmla="*/ 3201692 w 10434745"/>
              <a:gd name="connsiteY2" fmla="*/ 289366 h 2355904"/>
              <a:gd name="connsiteX3" fmla="*/ 4653286 w 10434745"/>
              <a:gd name="connsiteY3" fmla="*/ 240144 h 2355904"/>
              <a:gd name="connsiteX4" fmla="*/ 6352701 w 10434745"/>
              <a:gd name="connsiteY4" fmla="*/ 1452883 h 2355904"/>
              <a:gd name="connsiteX5" fmla="*/ 8755759 w 10434745"/>
              <a:gd name="connsiteY5" fmla="*/ 752773 h 2355904"/>
              <a:gd name="connsiteX6" fmla="*/ 10434745 w 10434745"/>
              <a:gd name="connsiteY6" fmla="*/ 2355904 h 23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34745" h="2355904">
                <a:moveTo>
                  <a:pt x="0" y="444094"/>
                </a:moveTo>
                <a:cubicBezTo>
                  <a:pt x="136711" y="1533679"/>
                  <a:pt x="659553" y="2272306"/>
                  <a:pt x="1193168" y="2246518"/>
                </a:cubicBezTo>
                <a:cubicBezTo>
                  <a:pt x="1726783" y="2220730"/>
                  <a:pt x="2682156" y="654536"/>
                  <a:pt x="3201692" y="289366"/>
                </a:cubicBezTo>
                <a:cubicBezTo>
                  <a:pt x="3721228" y="-75804"/>
                  <a:pt x="4132514" y="-98848"/>
                  <a:pt x="4653286" y="240144"/>
                </a:cubicBezTo>
                <a:cubicBezTo>
                  <a:pt x="5174058" y="579136"/>
                  <a:pt x="5668956" y="1367445"/>
                  <a:pt x="6352701" y="1452883"/>
                </a:cubicBezTo>
                <a:cubicBezTo>
                  <a:pt x="7036447" y="1538321"/>
                  <a:pt x="8315741" y="813285"/>
                  <a:pt x="8755759" y="752773"/>
                </a:cubicBezTo>
                <a:cubicBezTo>
                  <a:pt x="9195777" y="692261"/>
                  <a:pt x="9863618" y="1792248"/>
                  <a:pt x="10434745" y="2355904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pic>
        <p:nvPicPr>
          <p:cNvPr id="109" name="Grafik 108" descr="Marke 4 Silhouette">
            <a:extLst>
              <a:ext uri="{FF2B5EF4-FFF2-40B4-BE49-F238E27FC236}">
                <a16:creationId xmlns:a16="http://schemas.microsoft.com/office/drawing/2014/main" id="{A2707DFB-E518-4D8C-ADAF-F68451262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42382" y="3804505"/>
            <a:ext cx="777341" cy="777341"/>
          </a:xfrm>
          <a:prstGeom prst="rect">
            <a:avLst/>
          </a:prstGeom>
        </p:spPr>
      </p:pic>
      <p:pic>
        <p:nvPicPr>
          <p:cNvPr id="111" name="Grafik 110" descr="Marke 5 Silhouette">
            <a:extLst>
              <a:ext uri="{FF2B5EF4-FFF2-40B4-BE49-F238E27FC236}">
                <a16:creationId xmlns:a16="http://schemas.microsoft.com/office/drawing/2014/main" id="{BD99CF9C-CDD8-4ADB-96F2-A701F32448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001680" y="3907151"/>
            <a:ext cx="739172" cy="739172"/>
          </a:xfrm>
          <a:prstGeom prst="rect">
            <a:avLst/>
          </a:prstGeom>
        </p:spPr>
      </p:pic>
      <p:grpSp>
        <p:nvGrpSpPr>
          <p:cNvPr id="115" name="Gruppieren 114">
            <a:extLst>
              <a:ext uri="{FF2B5EF4-FFF2-40B4-BE49-F238E27FC236}">
                <a16:creationId xmlns:a16="http://schemas.microsoft.com/office/drawing/2014/main" id="{8A010F62-BD76-4218-BFC3-20A8B79CE363}"/>
              </a:ext>
            </a:extLst>
          </p:cNvPr>
          <p:cNvGrpSpPr/>
          <p:nvPr/>
        </p:nvGrpSpPr>
        <p:grpSpPr>
          <a:xfrm>
            <a:off x="9275885" y="5570764"/>
            <a:ext cx="2846386" cy="596820"/>
            <a:chOff x="476528" y="679712"/>
            <a:chExt cx="5540685" cy="596820"/>
          </a:xfrm>
        </p:grpSpPr>
        <p:sp>
          <p:nvSpPr>
            <p:cNvPr id="116" name="Rechteck: abgerundete Ecken 115">
              <a:extLst>
                <a:ext uri="{FF2B5EF4-FFF2-40B4-BE49-F238E27FC236}">
                  <a16:creationId xmlns:a16="http://schemas.microsoft.com/office/drawing/2014/main" id="{1C0BCE88-E760-4873-BF53-EEA0845C92FA}"/>
                </a:ext>
              </a:extLst>
            </p:cNvPr>
            <p:cNvSpPr/>
            <p:nvPr/>
          </p:nvSpPr>
          <p:spPr>
            <a:xfrm>
              <a:off x="476528" y="679712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373F5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7" name="Rechteck: abgerundete Ecken 4">
              <a:extLst>
                <a:ext uri="{FF2B5EF4-FFF2-40B4-BE49-F238E27FC236}">
                  <a16:creationId xmlns:a16="http://schemas.microsoft.com/office/drawing/2014/main" id="{6DBBFC52-1EB0-4D63-91DD-99F5A2BC19C5}"/>
                </a:ext>
              </a:extLst>
            </p:cNvPr>
            <p:cNvSpPr txBox="1"/>
            <p:nvPr/>
          </p:nvSpPr>
          <p:spPr>
            <a:xfrm>
              <a:off x="494010" y="697192"/>
              <a:ext cx="5443580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dirty="0">
                  <a:latin typeface="Montserrat" panose="00000500000000000000" pitchFamily="2" charset="0"/>
                </a:rPr>
                <a:t>Start of preparations </a:t>
              </a:r>
              <a:br>
                <a:rPr lang="en-GB" sz="1600" dirty="0">
                  <a:latin typeface="Montserrat" panose="00000500000000000000" pitchFamily="2" charset="0"/>
                </a:rPr>
              </a:br>
              <a:r>
                <a:rPr lang="en-GB" sz="1600" dirty="0">
                  <a:latin typeface="Montserrat" panose="00000500000000000000" pitchFamily="2" charset="0"/>
                </a:rPr>
                <a:t>for the pull</a:t>
              </a:r>
              <a:r>
                <a:rPr lang="en-GB" sz="1600" kern="1200" dirty="0">
                  <a:latin typeface="Montserrat" panose="00000500000000000000" pitchFamily="2" charset="0"/>
                </a:rPr>
                <a:t> </a:t>
              </a:r>
            </a:p>
          </p:txBody>
        </p:sp>
      </p:grpSp>
      <p:pic>
        <p:nvPicPr>
          <p:cNvPr id="90" name="Grafik 89" descr="Pfeil: Nach rechts drehen Silhouette">
            <a:extLst>
              <a:ext uri="{FF2B5EF4-FFF2-40B4-BE49-F238E27FC236}">
                <a16:creationId xmlns:a16="http://schemas.microsoft.com/office/drawing/2014/main" id="{F7433DB6-F2F4-427A-8553-B1D65C6E21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9942296">
            <a:off x="2213621" y="2912055"/>
            <a:ext cx="466193" cy="466193"/>
          </a:xfrm>
          <a:prstGeom prst="rect">
            <a:avLst/>
          </a:prstGeom>
        </p:spPr>
      </p:pic>
      <p:pic>
        <p:nvPicPr>
          <p:cNvPr id="9" name="Grafik 8" descr="E-Mail Silhouette">
            <a:extLst>
              <a:ext uri="{FF2B5EF4-FFF2-40B4-BE49-F238E27FC236}">
                <a16:creationId xmlns:a16="http://schemas.microsoft.com/office/drawing/2014/main" id="{997403CE-F6ED-4121-8DBA-3C5BF1441E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428580" y="5497803"/>
            <a:ext cx="478891" cy="478891"/>
          </a:xfrm>
          <a:prstGeom prst="rect">
            <a:avLst/>
          </a:prstGeom>
        </p:spPr>
      </p:pic>
      <p:pic>
        <p:nvPicPr>
          <p:cNvPr id="24" name="Grafik 23" descr="Gruppe Silhouette">
            <a:extLst>
              <a:ext uri="{FF2B5EF4-FFF2-40B4-BE49-F238E27FC236}">
                <a16:creationId xmlns:a16="http://schemas.microsoft.com/office/drawing/2014/main" id="{86D76FF8-7E80-40C0-9FFD-4053E7E3A7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20639" y="2320139"/>
            <a:ext cx="457200" cy="457200"/>
          </a:xfrm>
          <a:prstGeom prst="rect">
            <a:avLst/>
          </a:prstGeom>
        </p:spPr>
      </p:pic>
      <p:pic>
        <p:nvPicPr>
          <p:cNvPr id="28" name="Grafik 27" descr="Ausrufezeichen mit einfarbiger Füllung">
            <a:extLst>
              <a:ext uri="{FF2B5EF4-FFF2-40B4-BE49-F238E27FC236}">
                <a16:creationId xmlns:a16="http://schemas.microsoft.com/office/drawing/2014/main" id="{D6B129C4-DCAF-42B6-873F-DC62DA090E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36017" y="4790218"/>
            <a:ext cx="457200" cy="457200"/>
          </a:xfrm>
          <a:prstGeom prst="rect">
            <a:avLst/>
          </a:prstGeom>
        </p:spPr>
      </p:pic>
      <p:pic>
        <p:nvPicPr>
          <p:cNvPr id="30" name="Grafik 29" descr="Pfeil: Nach links drehen Silhouette">
            <a:extLst>
              <a:ext uri="{FF2B5EF4-FFF2-40B4-BE49-F238E27FC236}">
                <a16:creationId xmlns:a16="http://schemas.microsoft.com/office/drawing/2014/main" id="{7BB50FDA-F9ED-4238-B066-FDAE75463F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rot="2138770">
            <a:off x="9820839" y="3294049"/>
            <a:ext cx="478114" cy="478114"/>
          </a:xfrm>
          <a:prstGeom prst="rect">
            <a:avLst/>
          </a:prstGeom>
        </p:spPr>
      </p:pic>
      <p:pic>
        <p:nvPicPr>
          <p:cNvPr id="35" name="Grafik 34" descr="Zahnräder Silhouette">
            <a:extLst>
              <a:ext uri="{FF2B5EF4-FFF2-40B4-BE49-F238E27FC236}">
                <a16:creationId xmlns:a16="http://schemas.microsoft.com/office/drawing/2014/main" id="{69D6FDF0-AFD1-41DA-A0D9-F5F650926B7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526887" y="5651873"/>
            <a:ext cx="498231" cy="498231"/>
          </a:xfrm>
          <a:prstGeom prst="rect">
            <a:avLst/>
          </a:prstGeom>
        </p:spPr>
      </p:pic>
      <p:sp>
        <p:nvSpPr>
          <p:cNvPr id="56" name="TextBox 17">
            <a:extLst>
              <a:ext uri="{FF2B5EF4-FFF2-40B4-BE49-F238E27FC236}">
                <a16:creationId xmlns:a16="http://schemas.microsoft.com/office/drawing/2014/main" id="{6964C6E3-E1D8-4BF6-91F9-CA24B627EE72}"/>
              </a:ext>
            </a:extLst>
          </p:cNvPr>
          <p:cNvSpPr txBox="1"/>
          <p:nvPr/>
        </p:nvSpPr>
        <p:spPr>
          <a:xfrm>
            <a:off x="3921854" y="6486636"/>
            <a:ext cx="4341302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cap="all" dirty="0">
                <a:latin typeface="Montserrat"/>
              </a:rPr>
              <a:t>Dividend distribution via Smart Contract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76386-BDD6-4F44-82D7-800FD15C5F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249CF7-01D7-6545-962A-6F49C246B38B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628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6EEA-D7A5-3740-8F7A-E67B06A1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Dividend pull 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6C234D0-93BF-DD43-9C87-AAA46A8446FF}"/>
              </a:ext>
            </a:extLst>
          </p:cNvPr>
          <p:cNvGrpSpPr/>
          <p:nvPr/>
        </p:nvGrpSpPr>
        <p:grpSpPr>
          <a:xfrm>
            <a:off x="263234" y="1115844"/>
            <a:ext cx="8613389" cy="426091"/>
            <a:chOff x="955497" y="4119939"/>
            <a:chExt cx="9612925" cy="702041"/>
          </a:xfrm>
        </p:grpSpPr>
        <p:sp>
          <p:nvSpPr>
            <p:cNvPr id="25" name="Rechteck 21">
              <a:extLst>
                <a:ext uri="{FF2B5EF4-FFF2-40B4-BE49-F238E27FC236}">
                  <a16:creationId xmlns:a16="http://schemas.microsoft.com/office/drawing/2014/main" id="{48025D6C-918B-2E40-AED7-71AB2763D2A4}"/>
                </a:ext>
              </a:extLst>
            </p:cNvPr>
            <p:cNvSpPr/>
            <p:nvPr/>
          </p:nvSpPr>
          <p:spPr>
            <a:xfrm>
              <a:off x="955497" y="4119939"/>
              <a:ext cx="9612925" cy="702041"/>
            </a:xfrm>
            <a:prstGeom prst="rect">
              <a:avLst/>
            </a:prstGeom>
            <a:solidFill>
              <a:srgbClr val="596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6" name="Textfeld 22">
              <a:extLst>
                <a:ext uri="{FF2B5EF4-FFF2-40B4-BE49-F238E27FC236}">
                  <a16:creationId xmlns:a16="http://schemas.microsoft.com/office/drawing/2014/main" id="{5C14A28B-173B-FA4B-AAFC-779FF00CD7E7}"/>
                </a:ext>
              </a:extLst>
            </p:cNvPr>
            <p:cNvSpPr txBox="1"/>
            <p:nvPr/>
          </p:nvSpPr>
          <p:spPr>
            <a:xfrm>
              <a:off x="2396776" y="4203545"/>
              <a:ext cx="6980855" cy="608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Montserrat" pitchFamily="2" charset="77"/>
                </a:rPr>
                <a:t>The pull period lasted from April 29 to May 15, 2022 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551085CE-9358-46BB-A1BB-3C3950EB656D}"/>
              </a:ext>
            </a:extLst>
          </p:cNvPr>
          <p:cNvGrpSpPr/>
          <p:nvPr/>
        </p:nvGrpSpPr>
        <p:grpSpPr>
          <a:xfrm>
            <a:off x="36670" y="2125734"/>
            <a:ext cx="2896985" cy="596820"/>
            <a:chOff x="0" y="0"/>
            <a:chExt cx="5540685" cy="596820"/>
          </a:xfrm>
        </p:grpSpPr>
        <p:sp>
          <p:nvSpPr>
            <p:cNvPr id="61" name="Rechteck: abgerundete Ecken 60">
              <a:extLst>
                <a:ext uri="{FF2B5EF4-FFF2-40B4-BE49-F238E27FC236}">
                  <a16:creationId xmlns:a16="http://schemas.microsoft.com/office/drawing/2014/main" id="{08C3EAF1-2C7C-48AF-BC11-EB3A206E82F1}"/>
                </a:ext>
              </a:extLst>
            </p:cNvPr>
            <p:cNvSpPr/>
            <p:nvPr/>
          </p:nvSpPr>
          <p:spPr>
            <a:xfrm>
              <a:off x="0" y="0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586C9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Rechteck: abgerundete Ecken 4">
              <a:extLst>
                <a:ext uri="{FF2B5EF4-FFF2-40B4-BE49-F238E27FC236}">
                  <a16:creationId xmlns:a16="http://schemas.microsoft.com/office/drawing/2014/main" id="{24900BFF-7FAC-4ED3-BFB9-50CFF055CE7C}"/>
                </a:ext>
              </a:extLst>
            </p:cNvPr>
            <p:cNvSpPr txBox="1"/>
            <p:nvPr/>
          </p:nvSpPr>
          <p:spPr>
            <a:xfrm>
              <a:off x="17480" y="17480"/>
              <a:ext cx="5488736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</a:rPr>
                <a:t>Enable pull period </a:t>
              </a:r>
            </a:p>
          </p:txBody>
        </p: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C4711768-3E15-4411-951E-DC26D3265BBA}"/>
              </a:ext>
            </a:extLst>
          </p:cNvPr>
          <p:cNvGrpSpPr/>
          <p:nvPr/>
        </p:nvGrpSpPr>
        <p:grpSpPr>
          <a:xfrm>
            <a:off x="796068" y="5329544"/>
            <a:ext cx="1946230" cy="596820"/>
            <a:chOff x="413752" y="679712"/>
            <a:chExt cx="5540685" cy="596820"/>
          </a:xfrm>
        </p:grpSpPr>
        <p:sp>
          <p:nvSpPr>
            <p:cNvPr id="83" name="Rechteck: abgerundete Ecken 82">
              <a:extLst>
                <a:ext uri="{FF2B5EF4-FFF2-40B4-BE49-F238E27FC236}">
                  <a16:creationId xmlns:a16="http://schemas.microsoft.com/office/drawing/2014/main" id="{C83F5C6E-30DC-4C15-ACFF-5BD43981683E}"/>
                </a:ext>
              </a:extLst>
            </p:cNvPr>
            <p:cNvSpPr/>
            <p:nvPr/>
          </p:nvSpPr>
          <p:spPr>
            <a:xfrm>
              <a:off x="413752" y="679712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373F5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Rechteck: abgerundete Ecken 4">
              <a:extLst>
                <a:ext uri="{FF2B5EF4-FFF2-40B4-BE49-F238E27FC236}">
                  <a16:creationId xmlns:a16="http://schemas.microsoft.com/office/drawing/2014/main" id="{4CBDDB96-F1DB-47F4-AF1D-678309966531}"/>
                </a:ext>
              </a:extLst>
            </p:cNvPr>
            <p:cNvSpPr txBox="1"/>
            <p:nvPr/>
          </p:nvSpPr>
          <p:spPr>
            <a:xfrm>
              <a:off x="431233" y="697192"/>
              <a:ext cx="5411209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</a:rPr>
                <a:t>Pull email </a:t>
              </a: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50AD17C-4FF3-4A4F-8F81-4E863BAEF78F}"/>
              </a:ext>
            </a:extLst>
          </p:cNvPr>
          <p:cNvGrpSpPr/>
          <p:nvPr/>
        </p:nvGrpSpPr>
        <p:grpSpPr>
          <a:xfrm>
            <a:off x="3384211" y="2236510"/>
            <a:ext cx="2622808" cy="596820"/>
            <a:chOff x="827504" y="1359425"/>
            <a:chExt cx="5540685" cy="596820"/>
          </a:xfrm>
          <a:solidFill>
            <a:srgbClr val="C00000"/>
          </a:solidFill>
        </p:grpSpPr>
        <p:sp>
          <p:nvSpPr>
            <p:cNvPr id="86" name="Rechteck: abgerundete Ecken 85">
              <a:extLst>
                <a:ext uri="{FF2B5EF4-FFF2-40B4-BE49-F238E27FC236}">
                  <a16:creationId xmlns:a16="http://schemas.microsoft.com/office/drawing/2014/main" id="{99CE8840-44C8-4BB5-948D-B2299D86D247}"/>
                </a:ext>
              </a:extLst>
            </p:cNvPr>
            <p:cNvSpPr/>
            <p:nvPr/>
          </p:nvSpPr>
          <p:spPr>
            <a:xfrm>
              <a:off x="827504" y="1359425"/>
              <a:ext cx="5540685" cy="596820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Rechteck: abgerundete Ecken 4">
              <a:extLst>
                <a:ext uri="{FF2B5EF4-FFF2-40B4-BE49-F238E27FC236}">
                  <a16:creationId xmlns:a16="http://schemas.microsoft.com/office/drawing/2014/main" id="{A14D5383-7260-4419-B27A-5A67C5F91349}"/>
                </a:ext>
              </a:extLst>
            </p:cNvPr>
            <p:cNvSpPr txBox="1"/>
            <p:nvPr/>
          </p:nvSpPr>
          <p:spPr>
            <a:xfrm>
              <a:off x="844984" y="1376905"/>
              <a:ext cx="5466755" cy="56186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</a:rPr>
                <a:t>Let investors pull</a:t>
              </a:r>
            </a:p>
          </p:txBody>
        </p:sp>
      </p:grpSp>
      <p:sp>
        <p:nvSpPr>
          <p:cNvPr id="88" name="Freihandform: Form 87">
            <a:extLst>
              <a:ext uri="{FF2B5EF4-FFF2-40B4-BE49-F238E27FC236}">
                <a16:creationId xmlns:a16="http://schemas.microsoft.com/office/drawing/2014/main" id="{64DFF447-34C4-4D6D-A6DC-E2250D3687CC}"/>
              </a:ext>
            </a:extLst>
          </p:cNvPr>
          <p:cNvSpPr/>
          <p:nvPr/>
        </p:nvSpPr>
        <p:spPr>
          <a:xfrm>
            <a:off x="548500" y="2958350"/>
            <a:ext cx="9526465" cy="2213168"/>
          </a:xfrm>
          <a:custGeom>
            <a:avLst/>
            <a:gdLst>
              <a:gd name="connsiteX0" fmla="*/ 0 w 9526465"/>
              <a:gd name="connsiteY0" fmla="*/ 493442 h 2213168"/>
              <a:gd name="connsiteX1" fmla="*/ 1081454 w 9526465"/>
              <a:gd name="connsiteY1" fmla="*/ 2207942 h 2213168"/>
              <a:gd name="connsiteX2" fmla="*/ 3310304 w 9526465"/>
              <a:gd name="connsiteY2" fmla="*/ 1073 h 2213168"/>
              <a:gd name="connsiteX3" fmla="*/ 5802923 w 9526465"/>
              <a:gd name="connsiteY3" fmla="*/ 1895815 h 2213168"/>
              <a:gd name="connsiteX4" fmla="*/ 7596554 w 9526465"/>
              <a:gd name="connsiteY4" fmla="*/ 550592 h 2213168"/>
              <a:gd name="connsiteX5" fmla="*/ 9526465 w 9526465"/>
              <a:gd name="connsiteY5" fmla="*/ 1284749 h 221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6465" h="2213168">
                <a:moveTo>
                  <a:pt x="0" y="493442"/>
                </a:moveTo>
                <a:cubicBezTo>
                  <a:pt x="264868" y="1391722"/>
                  <a:pt x="529737" y="2290003"/>
                  <a:pt x="1081454" y="2207942"/>
                </a:cubicBezTo>
                <a:cubicBezTo>
                  <a:pt x="1633171" y="2125881"/>
                  <a:pt x="2523393" y="53094"/>
                  <a:pt x="3310304" y="1073"/>
                </a:cubicBezTo>
                <a:cubicBezTo>
                  <a:pt x="4097215" y="-50948"/>
                  <a:pt x="5088548" y="1804229"/>
                  <a:pt x="5802923" y="1895815"/>
                </a:cubicBezTo>
                <a:cubicBezTo>
                  <a:pt x="6517298" y="1987401"/>
                  <a:pt x="6975964" y="652436"/>
                  <a:pt x="7596554" y="550592"/>
                </a:cubicBezTo>
                <a:cubicBezTo>
                  <a:pt x="8217144" y="448748"/>
                  <a:pt x="8871804" y="866748"/>
                  <a:pt x="9526465" y="128474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C6A391A6-3CB9-4763-AB57-7970F47F6952}"/>
              </a:ext>
            </a:extLst>
          </p:cNvPr>
          <p:cNvGrpSpPr/>
          <p:nvPr/>
        </p:nvGrpSpPr>
        <p:grpSpPr>
          <a:xfrm>
            <a:off x="5236574" y="5028428"/>
            <a:ext cx="2396033" cy="596820"/>
            <a:chOff x="1248681" y="2047481"/>
            <a:chExt cx="5540685" cy="596820"/>
          </a:xfrm>
        </p:grpSpPr>
        <p:sp>
          <p:nvSpPr>
            <p:cNvPr id="90" name="Rechteck: abgerundete Ecken 89">
              <a:extLst>
                <a:ext uri="{FF2B5EF4-FFF2-40B4-BE49-F238E27FC236}">
                  <a16:creationId xmlns:a16="http://schemas.microsoft.com/office/drawing/2014/main" id="{C75F2426-FB74-4C6A-853A-828BAF385985}"/>
                </a:ext>
              </a:extLst>
            </p:cNvPr>
            <p:cNvSpPr/>
            <p:nvPr/>
          </p:nvSpPr>
          <p:spPr>
            <a:xfrm>
              <a:off x="1248681" y="2047481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373F5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Rechteck: abgerundete Ecken 4">
              <a:extLst>
                <a:ext uri="{FF2B5EF4-FFF2-40B4-BE49-F238E27FC236}">
                  <a16:creationId xmlns:a16="http://schemas.microsoft.com/office/drawing/2014/main" id="{29BCD489-2E34-462C-989A-4609B89A674E}"/>
                </a:ext>
              </a:extLst>
            </p:cNvPr>
            <p:cNvSpPr txBox="1"/>
            <p:nvPr/>
          </p:nvSpPr>
          <p:spPr>
            <a:xfrm>
              <a:off x="1266161" y="2064961"/>
              <a:ext cx="5420405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</a:rPr>
                <a:t>Reminder to pull </a:t>
              </a:r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039DAD89-477D-474D-97BC-55EC42E2EDE9}"/>
              </a:ext>
            </a:extLst>
          </p:cNvPr>
          <p:cNvGrpSpPr/>
          <p:nvPr/>
        </p:nvGrpSpPr>
        <p:grpSpPr>
          <a:xfrm>
            <a:off x="6464288" y="2690856"/>
            <a:ext cx="3107160" cy="596820"/>
            <a:chOff x="1655009" y="2718851"/>
            <a:chExt cx="5540685" cy="596820"/>
          </a:xfrm>
        </p:grpSpPr>
        <p:sp>
          <p:nvSpPr>
            <p:cNvPr id="93" name="Rechteck: abgerundete Ecken 92">
              <a:extLst>
                <a:ext uri="{FF2B5EF4-FFF2-40B4-BE49-F238E27FC236}">
                  <a16:creationId xmlns:a16="http://schemas.microsoft.com/office/drawing/2014/main" id="{DAE04EF1-71C9-49E6-B71F-740E01BB8D6E}"/>
                </a:ext>
              </a:extLst>
            </p:cNvPr>
            <p:cNvSpPr/>
            <p:nvPr/>
          </p:nvSpPr>
          <p:spPr>
            <a:xfrm>
              <a:off x="1655009" y="2718851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586C9D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4" name="Rechteck: abgerundete Ecken 4">
              <a:extLst>
                <a:ext uri="{FF2B5EF4-FFF2-40B4-BE49-F238E27FC236}">
                  <a16:creationId xmlns:a16="http://schemas.microsoft.com/office/drawing/2014/main" id="{D1BA009B-972F-49E0-BB72-715853FCBC58}"/>
                </a:ext>
              </a:extLst>
            </p:cNvPr>
            <p:cNvSpPr txBox="1"/>
            <p:nvPr/>
          </p:nvSpPr>
          <p:spPr>
            <a:xfrm>
              <a:off x="1672489" y="2736331"/>
              <a:ext cx="5471151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kern="1200" dirty="0">
                  <a:latin typeface="Montserrat" panose="00000500000000000000" pitchFamily="2" charset="0"/>
                </a:rPr>
                <a:t>Disable pulling period</a:t>
              </a:r>
            </a:p>
          </p:txBody>
        </p:sp>
      </p:grpSp>
      <p:grpSp>
        <p:nvGrpSpPr>
          <p:cNvPr id="95" name="Gruppieren 94">
            <a:extLst>
              <a:ext uri="{FF2B5EF4-FFF2-40B4-BE49-F238E27FC236}">
                <a16:creationId xmlns:a16="http://schemas.microsoft.com/office/drawing/2014/main" id="{AEAB4AEA-D216-4A9B-90BF-70B7EE7FE44B}"/>
              </a:ext>
            </a:extLst>
          </p:cNvPr>
          <p:cNvGrpSpPr/>
          <p:nvPr/>
        </p:nvGrpSpPr>
        <p:grpSpPr>
          <a:xfrm>
            <a:off x="8736909" y="4990962"/>
            <a:ext cx="2995360" cy="596820"/>
            <a:chOff x="1248681" y="2047481"/>
            <a:chExt cx="5540685" cy="596820"/>
          </a:xfrm>
        </p:grpSpPr>
        <p:sp>
          <p:nvSpPr>
            <p:cNvPr id="96" name="Rechteck: abgerundete Ecken 95">
              <a:extLst>
                <a:ext uri="{FF2B5EF4-FFF2-40B4-BE49-F238E27FC236}">
                  <a16:creationId xmlns:a16="http://schemas.microsoft.com/office/drawing/2014/main" id="{DB7793C0-BC7E-4ABC-A6B9-37424119A746}"/>
                </a:ext>
              </a:extLst>
            </p:cNvPr>
            <p:cNvSpPr/>
            <p:nvPr/>
          </p:nvSpPr>
          <p:spPr>
            <a:xfrm>
              <a:off x="1248681" y="2047481"/>
              <a:ext cx="5540685" cy="596820"/>
            </a:xfrm>
            <a:prstGeom prst="roundRect">
              <a:avLst>
                <a:gd name="adj" fmla="val 10000"/>
              </a:avLst>
            </a:prstGeom>
            <a:solidFill>
              <a:srgbClr val="373F56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7" name="Rechteck: abgerundete Ecken 4">
              <a:extLst>
                <a:ext uri="{FF2B5EF4-FFF2-40B4-BE49-F238E27FC236}">
                  <a16:creationId xmlns:a16="http://schemas.microsoft.com/office/drawing/2014/main" id="{19EAFE0A-1747-4CDB-87DC-915E2A2C24E8}"/>
                </a:ext>
              </a:extLst>
            </p:cNvPr>
            <p:cNvSpPr txBox="1"/>
            <p:nvPr/>
          </p:nvSpPr>
          <p:spPr>
            <a:xfrm>
              <a:off x="1266158" y="2064961"/>
              <a:ext cx="5432225" cy="5618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9060" tIns="99060" rIns="99060" bIns="99060" numCol="1" spcCol="1270" anchor="ctr" anchorCtr="0">
              <a:noAutofit/>
            </a:bodyPr>
            <a:lstStyle/>
            <a:p>
              <a:pPr marL="0" lvl="0" indent="0" algn="l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1600" dirty="0">
                  <a:latin typeface="Montserrat" panose="00000500000000000000" pitchFamily="2" charset="0"/>
                </a:rPr>
                <a:t>Issue dividend certificate</a:t>
              </a:r>
              <a:r>
                <a:rPr lang="en-GB" sz="1600" kern="1200" dirty="0">
                  <a:latin typeface="Montserrat" panose="00000500000000000000" pitchFamily="2" charset="0"/>
                </a:rPr>
                <a:t> </a:t>
              </a:r>
            </a:p>
          </p:txBody>
        </p:sp>
      </p:grpSp>
      <p:pic>
        <p:nvPicPr>
          <p:cNvPr id="99" name="Grafik 98" descr="Diplom Silhouette">
            <a:extLst>
              <a:ext uri="{FF2B5EF4-FFF2-40B4-BE49-F238E27FC236}">
                <a16:creationId xmlns:a16="http://schemas.microsoft.com/office/drawing/2014/main" id="{E747CF78-D575-4CAD-9C51-BF9F18EF4B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6199" y="4959646"/>
            <a:ext cx="659452" cy="659452"/>
          </a:xfrm>
          <a:prstGeom prst="rect">
            <a:avLst/>
          </a:prstGeom>
        </p:spPr>
      </p:pic>
      <p:pic>
        <p:nvPicPr>
          <p:cNvPr id="101" name="Grafik 100" descr="Ausrufezeichen mit einfarbiger Füllung">
            <a:extLst>
              <a:ext uri="{FF2B5EF4-FFF2-40B4-BE49-F238E27FC236}">
                <a16:creationId xmlns:a16="http://schemas.microsoft.com/office/drawing/2014/main" id="{A97EEAD6-BB71-4AF3-83EF-7231AA011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5309" y="5058243"/>
            <a:ext cx="549525" cy="549525"/>
          </a:xfrm>
          <a:prstGeom prst="rect">
            <a:avLst/>
          </a:prstGeom>
        </p:spPr>
      </p:pic>
      <p:pic>
        <p:nvPicPr>
          <p:cNvPr id="103" name="Grafik 102" descr="Münzen Silhouette">
            <a:extLst>
              <a:ext uri="{FF2B5EF4-FFF2-40B4-BE49-F238E27FC236}">
                <a16:creationId xmlns:a16="http://schemas.microsoft.com/office/drawing/2014/main" id="{D9477C74-93AC-4717-BA4A-52D2BE78D3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7318" y="2210620"/>
            <a:ext cx="631254" cy="631254"/>
          </a:xfrm>
          <a:prstGeom prst="rect">
            <a:avLst/>
          </a:prstGeom>
        </p:spPr>
      </p:pic>
      <p:pic>
        <p:nvPicPr>
          <p:cNvPr id="110" name="Grafik 109" descr="Pfeil: Nach rechts drehen Silhouette">
            <a:extLst>
              <a:ext uri="{FF2B5EF4-FFF2-40B4-BE49-F238E27FC236}">
                <a16:creationId xmlns:a16="http://schemas.microsoft.com/office/drawing/2014/main" id="{79AD2747-4063-4550-83FE-8B12C883F9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9942296">
            <a:off x="2390583" y="2202856"/>
            <a:ext cx="485803" cy="485803"/>
          </a:xfrm>
          <a:prstGeom prst="rect">
            <a:avLst/>
          </a:prstGeom>
        </p:spPr>
      </p:pic>
      <p:pic>
        <p:nvPicPr>
          <p:cNvPr id="112" name="Grafik 111" descr="Chatblase Silhouette">
            <a:extLst>
              <a:ext uri="{FF2B5EF4-FFF2-40B4-BE49-F238E27FC236}">
                <a16:creationId xmlns:a16="http://schemas.microsoft.com/office/drawing/2014/main" id="{147A15A8-F1F3-465D-A26A-983DAA13CC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5466" y="5357324"/>
            <a:ext cx="551560" cy="551560"/>
          </a:xfrm>
          <a:prstGeom prst="rect">
            <a:avLst/>
          </a:prstGeom>
        </p:spPr>
      </p:pic>
      <p:pic>
        <p:nvPicPr>
          <p:cNvPr id="114" name="Grafik 113" descr="Rennflagge mit einfarbiger Füllung">
            <a:extLst>
              <a:ext uri="{FF2B5EF4-FFF2-40B4-BE49-F238E27FC236}">
                <a16:creationId xmlns:a16="http://schemas.microsoft.com/office/drawing/2014/main" id="{CD40FF69-CC06-413C-9621-CACBC218F6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876623" y="2690856"/>
            <a:ext cx="575557" cy="575557"/>
          </a:xfrm>
          <a:prstGeom prst="rect">
            <a:avLst/>
          </a:prstGeom>
        </p:spPr>
      </p:pic>
      <p:pic>
        <p:nvPicPr>
          <p:cNvPr id="98" name="Grafik 97" descr="Marke 1 Silhouette">
            <a:extLst>
              <a:ext uri="{FF2B5EF4-FFF2-40B4-BE49-F238E27FC236}">
                <a16:creationId xmlns:a16="http://schemas.microsoft.com/office/drawing/2014/main" id="{E8D691F5-7F79-49A1-AD08-92BC7FD6BE2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3258" y="2736310"/>
            <a:ext cx="748089" cy="748089"/>
          </a:xfrm>
          <a:prstGeom prst="rect">
            <a:avLst/>
          </a:prstGeom>
        </p:spPr>
      </p:pic>
      <p:pic>
        <p:nvPicPr>
          <p:cNvPr id="100" name="Grafik 99" descr="Abzeichen Silhouette">
            <a:extLst>
              <a:ext uri="{FF2B5EF4-FFF2-40B4-BE49-F238E27FC236}">
                <a16:creationId xmlns:a16="http://schemas.microsoft.com/office/drawing/2014/main" id="{A853C067-E15F-4B6B-9036-2153090D5D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45801" y="4247794"/>
            <a:ext cx="780634" cy="780634"/>
          </a:xfrm>
          <a:prstGeom prst="rect">
            <a:avLst/>
          </a:prstGeom>
        </p:spPr>
      </p:pic>
      <p:pic>
        <p:nvPicPr>
          <p:cNvPr id="102" name="Grafik 101" descr="Marke 3 Silhouette">
            <a:extLst>
              <a:ext uri="{FF2B5EF4-FFF2-40B4-BE49-F238E27FC236}">
                <a16:creationId xmlns:a16="http://schemas.microsoft.com/office/drawing/2014/main" id="{08D1E16C-4138-4AA7-A862-DEA0D2F8DD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0190" y="2958715"/>
            <a:ext cx="748089" cy="748089"/>
          </a:xfrm>
          <a:prstGeom prst="rect">
            <a:avLst/>
          </a:prstGeom>
        </p:spPr>
      </p:pic>
      <p:pic>
        <p:nvPicPr>
          <p:cNvPr id="104" name="Grafik 103" descr="Marke 4 Silhouette">
            <a:extLst>
              <a:ext uri="{FF2B5EF4-FFF2-40B4-BE49-F238E27FC236}">
                <a16:creationId xmlns:a16="http://schemas.microsoft.com/office/drawing/2014/main" id="{25A30D01-72EC-46EB-B4D0-35B801510C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007019" y="4084520"/>
            <a:ext cx="777341" cy="777341"/>
          </a:xfrm>
          <a:prstGeom prst="rect">
            <a:avLst/>
          </a:prstGeom>
        </p:spPr>
      </p:pic>
      <p:pic>
        <p:nvPicPr>
          <p:cNvPr id="105" name="Grafik 104" descr="Marke 5 Silhouette">
            <a:extLst>
              <a:ext uri="{FF2B5EF4-FFF2-40B4-BE49-F238E27FC236}">
                <a16:creationId xmlns:a16="http://schemas.microsoft.com/office/drawing/2014/main" id="{013BCFF6-5C43-4981-B376-E0C893EF775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970311" y="3538279"/>
            <a:ext cx="739172" cy="739172"/>
          </a:xfrm>
          <a:prstGeom prst="rect">
            <a:avLst/>
          </a:prstGeom>
        </p:spPr>
      </p:pic>
      <p:pic>
        <p:nvPicPr>
          <p:cNvPr id="9" name="Grafik 8" descr="Marke 6 Silhouette">
            <a:extLst>
              <a:ext uri="{FF2B5EF4-FFF2-40B4-BE49-F238E27FC236}">
                <a16:creationId xmlns:a16="http://schemas.microsoft.com/office/drawing/2014/main" id="{DD4BA557-F3C3-4BF6-9F7A-4CE1237C44C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797401" y="4240072"/>
            <a:ext cx="739171" cy="739171"/>
          </a:xfrm>
          <a:prstGeom prst="rect">
            <a:avLst/>
          </a:prstGeom>
        </p:spPr>
      </p:pic>
      <p:sp>
        <p:nvSpPr>
          <p:cNvPr id="57" name="TextBox 17">
            <a:extLst>
              <a:ext uri="{FF2B5EF4-FFF2-40B4-BE49-F238E27FC236}">
                <a16:creationId xmlns:a16="http://schemas.microsoft.com/office/drawing/2014/main" id="{BC97DF47-FB28-4F13-BD88-3A13612F16CB}"/>
              </a:ext>
            </a:extLst>
          </p:cNvPr>
          <p:cNvSpPr txBox="1"/>
          <p:nvPr/>
        </p:nvSpPr>
        <p:spPr>
          <a:xfrm>
            <a:off x="3921854" y="6486636"/>
            <a:ext cx="4341302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cap="all" dirty="0">
                <a:latin typeface="Montserrat"/>
              </a:rPr>
              <a:t>Dividend distribution via Smart Contract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D0DBF-5907-4F79-A619-D13A94B700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249CF7-01D7-6545-962A-6F49C246B38B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19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2F22058-F940-80DD-7CBB-37C009361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Shareholder webpage</a:t>
            </a:r>
          </a:p>
        </p:txBody>
      </p:sp>
      <p:grpSp>
        <p:nvGrpSpPr>
          <p:cNvPr id="7" name="Group 16">
            <a:extLst>
              <a:ext uri="{FF2B5EF4-FFF2-40B4-BE49-F238E27FC236}">
                <a16:creationId xmlns:a16="http://schemas.microsoft.com/office/drawing/2014/main" id="{D457C82C-035A-918C-A820-B867725ADAB8}"/>
              </a:ext>
            </a:extLst>
          </p:cNvPr>
          <p:cNvGrpSpPr/>
          <p:nvPr/>
        </p:nvGrpSpPr>
        <p:grpSpPr>
          <a:xfrm>
            <a:off x="1021717" y="1263185"/>
            <a:ext cx="10272634" cy="4764626"/>
            <a:chOff x="0" y="0"/>
            <a:chExt cx="12355676" cy="7144535"/>
          </a:xfrm>
        </p:grpSpPr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EAD84012-1FA2-5E9C-AE3D-706B04868A1F}"/>
                </a:ext>
              </a:extLst>
            </p:cNvPr>
            <p:cNvSpPr/>
            <p:nvPr/>
          </p:nvSpPr>
          <p:spPr>
            <a:xfrm>
              <a:off x="0" y="0"/>
              <a:ext cx="5822964" cy="7144535"/>
            </a:xfrm>
            <a:custGeom>
              <a:avLst/>
              <a:gdLst/>
              <a:ahLst/>
              <a:cxnLst/>
              <a:rect l="l" t="t" r="r" b="b"/>
              <a:pathLst>
                <a:path w="848415" h="1040970">
                  <a:moveTo>
                    <a:pt x="723955" y="1040970"/>
                  </a:moveTo>
                  <a:lnTo>
                    <a:pt x="124460" y="1040970"/>
                  </a:lnTo>
                  <a:cubicBezTo>
                    <a:pt x="55880" y="1040970"/>
                    <a:pt x="0" y="985090"/>
                    <a:pt x="0" y="9165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955" y="0"/>
                  </a:lnTo>
                  <a:cubicBezTo>
                    <a:pt x="792535" y="0"/>
                    <a:pt x="848415" y="55880"/>
                    <a:pt x="848415" y="124460"/>
                  </a:cubicBezTo>
                  <a:lnTo>
                    <a:pt x="848415" y="916510"/>
                  </a:lnTo>
                  <a:cubicBezTo>
                    <a:pt x="848415" y="985090"/>
                    <a:pt x="792535" y="1040970"/>
                    <a:pt x="723955" y="10409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AutoShape 19">
              <a:extLst>
                <a:ext uri="{FF2B5EF4-FFF2-40B4-BE49-F238E27FC236}">
                  <a16:creationId xmlns:a16="http://schemas.microsoft.com/office/drawing/2014/main" id="{B62AD9DD-0236-0569-2BA9-544E61F6E47F}"/>
                </a:ext>
              </a:extLst>
            </p:cNvPr>
            <p:cNvSpPr/>
            <p:nvPr/>
          </p:nvSpPr>
          <p:spPr>
            <a:xfrm>
              <a:off x="1281689" y="1002456"/>
              <a:ext cx="3141443" cy="0"/>
            </a:xfrm>
            <a:prstGeom prst="line">
              <a:avLst/>
            </a:prstGeom>
            <a:ln w="143555" cap="rnd">
              <a:solidFill>
                <a:srgbClr val="F4CD7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TextBox 21">
              <a:extLst>
                <a:ext uri="{FF2B5EF4-FFF2-40B4-BE49-F238E27FC236}">
                  <a16:creationId xmlns:a16="http://schemas.microsoft.com/office/drawing/2014/main" id="{F89B9F54-452B-E93E-6D9A-92B3B105AA2F}"/>
                </a:ext>
              </a:extLst>
            </p:cNvPr>
            <p:cNvSpPr txBox="1"/>
            <p:nvPr/>
          </p:nvSpPr>
          <p:spPr>
            <a:xfrm>
              <a:off x="970085" y="176471"/>
              <a:ext cx="3882792" cy="501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b="1" dirty="0">
                  <a:solidFill>
                    <a:srgbClr val="09202E"/>
                  </a:solidFill>
                  <a:latin typeface="Montserrat" pitchFamily="2" charset="77"/>
                </a:rPr>
                <a:t>Application</a:t>
              </a:r>
              <a:endParaRPr lang="en-US" b="1" dirty="0">
                <a:solidFill>
                  <a:srgbClr val="F4CD74"/>
                </a:solidFill>
                <a:latin typeface="Montserrat" pitchFamily="2" charset="77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8C94610-FD95-E343-4539-A0EB1D8D9358}"/>
                </a:ext>
              </a:extLst>
            </p:cNvPr>
            <p:cNvSpPr/>
            <p:nvPr/>
          </p:nvSpPr>
          <p:spPr>
            <a:xfrm>
              <a:off x="6532712" y="0"/>
              <a:ext cx="5822964" cy="7144535"/>
            </a:xfrm>
            <a:custGeom>
              <a:avLst/>
              <a:gdLst/>
              <a:ahLst/>
              <a:cxnLst/>
              <a:rect l="l" t="t" r="r" b="b"/>
              <a:pathLst>
                <a:path w="848415" h="1040970">
                  <a:moveTo>
                    <a:pt x="723955" y="1040970"/>
                  </a:moveTo>
                  <a:lnTo>
                    <a:pt x="124460" y="1040970"/>
                  </a:lnTo>
                  <a:cubicBezTo>
                    <a:pt x="55880" y="1040970"/>
                    <a:pt x="0" y="985090"/>
                    <a:pt x="0" y="91651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23955" y="0"/>
                  </a:lnTo>
                  <a:cubicBezTo>
                    <a:pt x="792535" y="0"/>
                    <a:pt x="848415" y="55880"/>
                    <a:pt x="848415" y="124460"/>
                  </a:cubicBezTo>
                  <a:lnTo>
                    <a:pt x="848415" y="916510"/>
                  </a:lnTo>
                  <a:cubicBezTo>
                    <a:pt x="848415" y="985090"/>
                    <a:pt x="792535" y="1040970"/>
                    <a:pt x="723955" y="104097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de-CH" dirty="0"/>
            </a:p>
          </p:txBody>
        </p:sp>
        <p:sp>
          <p:nvSpPr>
            <p:cNvPr id="14" name="AutoShape 25">
              <a:extLst>
                <a:ext uri="{FF2B5EF4-FFF2-40B4-BE49-F238E27FC236}">
                  <a16:creationId xmlns:a16="http://schemas.microsoft.com/office/drawing/2014/main" id="{D6AEE91E-32D8-FB76-4D7C-AB0F5C4922FD}"/>
                </a:ext>
              </a:extLst>
            </p:cNvPr>
            <p:cNvSpPr/>
            <p:nvPr/>
          </p:nvSpPr>
          <p:spPr>
            <a:xfrm>
              <a:off x="7831662" y="989093"/>
              <a:ext cx="3141443" cy="0"/>
            </a:xfrm>
            <a:prstGeom prst="line">
              <a:avLst/>
            </a:prstGeom>
            <a:ln w="143555" cap="rnd">
              <a:solidFill>
                <a:srgbClr val="F4CD7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27">
              <a:extLst>
                <a:ext uri="{FF2B5EF4-FFF2-40B4-BE49-F238E27FC236}">
                  <a16:creationId xmlns:a16="http://schemas.microsoft.com/office/drawing/2014/main" id="{C4C94D37-43AE-4EF3-B232-1BCE4AAE6F37}"/>
                </a:ext>
              </a:extLst>
            </p:cNvPr>
            <p:cNvSpPr txBox="1"/>
            <p:nvPr/>
          </p:nvSpPr>
          <p:spPr>
            <a:xfrm>
              <a:off x="7410236" y="176471"/>
              <a:ext cx="4067914" cy="5013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b="1" dirty="0">
                  <a:solidFill>
                    <a:srgbClr val="09202E"/>
                  </a:solidFill>
                  <a:latin typeface="Montserrat" pitchFamily="2" charset="77"/>
                </a:rPr>
                <a:t>Pull</a:t>
              </a:r>
            </a:p>
          </p:txBody>
        </p:sp>
      </p:grp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8491EF6-9EE7-A44E-94DD-335EBEDB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781" y="2174019"/>
            <a:ext cx="3323896" cy="3416424"/>
          </a:xfrm>
          <a:prstGeom prst="rect">
            <a:avLst/>
          </a:prstGeom>
        </p:spPr>
      </p:pic>
      <p:pic>
        <p:nvPicPr>
          <p:cNvPr id="53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53AEF69-CC97-42F4-8FF8-E85BA93C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23" y="2195947"/>
            <a:ext cx="3550450" cy="34321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CC34DD-7C45-4BA7-B5DC-3A9487C2E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556" y="2713038"/>
            <a:ext cx="447766" cy="105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DFD4B-023E-41F7-87AA-E482A13D7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249CF7-01D7-6545-962A-6F49C246B38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5" name="TextBox 17">
            <a:extLst>
              <a:ext uri="{FF2B5EF4-FFF2-40B4-BE49-F238E27FC236}">
                <a16:creationId xmlns:a16="http://schemas.microsoft.com/office/drawing/2014/main" id="{0436891D-F04C-4BA7-91B8-740143D6F089}"/>
              </a:ext>
            </a:extLst>
          </p:cNvPr>
          <p:cNvSpPr txBox="1"/>
          <p:nvPr/>
        </p:nvSpPr>
        <p:spPr>
          <a:xfrm>
            <a:off x="3921854" y="6486636"/>
            <a:ext cx="4341302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cap="all" dirty="0">
                <a:latin typeface="Montserrat"/>
              </a:rPr>
              <a:t>Dividend distribution via Smart Contract</a:t>
            </a:r>
          </a:p>
        </p:txBody>
      </p:sp>
    </p:spTree>
    <p:extLst>
      <p:ext uri="{BB962C8B-B14F-4D97-AF65-F5344CB8AC3E}">
        <p14:creationId xmlns:p14="http://schemas.microsoft.com/office/powerpoint/2010/main" val="367444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EFE111-21C3-4E4B-8568-60DBA4E2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7905" y="220867"/>
            <a:ext cx="10272634" cy="561565"/>
          </a:xfrm>
        </p:spPr>
        <p:txBody>
          <a:bodyPr/>
          <a:lstStyle/>
          <a:p>
            <a:r>
              <a:rPr lang="en-US" dirty="0"/>
              <a:t>Generate BCP &amp; investor keys</a:t>
            </a:r>
          </a:p>
        </p:txBody>
      </p:sp>
      <p:grpSp>
        <p:nvGrpSpPr>
          <p:cNvPr id="26" name="Group 16">
            <a:extLst>
              <a:ext uri="{FF2B5EF4-FFF2-40B4-BE49-F238E27FC236}">
                <a16:creationId xmlns:a16="http://schemas.microsoft.com/office/drawing/2014/main" id="{B6FB6189-4094-F542-9258-D6F9BF95F6B3}"/>
              </a:ext>
            </a:extLst>
          </p:cNvPr>
          <p:cNvGrpSpPr/>
          <p:nvPr/>
        </p:nvGrpSpPr>
        <p:grpSpPr>
          <a:xfrm>
            <a:off x="2056823" y="1801400"/>
            <a:ext cx="8078352" cy="3965059"/>
            <a:chOff x="0" y="0"/>
            <a:chExt cx="12355674" cy="7144535"/>
          </a:xfrm>
        </p:grpSpPr>
        <p:grpSp>
          <p:nvGrpSpPr>
            <p:cNvPr id="27" name="Group 17">
              <a:extLst>
                <a:ext uri="{FF2B5EF4-FFF2-40B4-BE49-F238E27FC236}">
                  <a16:creationId xmlns:a16="http://schemas.microsoft.com/office/drawing/2014/main" id="{28D29B61-44DC-C748-92E8-620FDBFDF428}"/>
                </a:ext>
              </a:extLst>
            </p:cNvPr>
            <p:cNvGrpSpPr/>
            <p:nvPr/>
          </p:nvGrpSpPr>
          <p:grpSpPr>
            <a:xfrm>
              <a:off x="0" y="0"/>
              <a:ext cx="5822963" cy="7144535"/>
              <a:chOff x="0" y="0"/>
              <a:chExt cx="848415" cy="1040970"/>
            </a:xfrm>
          </p:grpSpPr>
          <p:sp>
            <p:nvSpPr>
              <p:cNvPr id="45" name="Freeform 18">
                <a:extLst>
                  <a:ext uri="{FF2B5EF4-FFF2-40B4-BE49-F238E27FC236}">
                    <a16:creationId xmlns:a16="http://schemas.microsoft.com/office/drawing/2014/main" id="{2CD2E13E-88BC-7F45-A6D4-D6E739577C2A}"/>
                  </a:ext>
                </a:extLst>
              </p:cNvPr>
              <p:cNvSpPr/>
              <p:nvPr/>
            </p:nvSpPr>
            <p:spPr>
              <a:xfrm>
                <a:off x="0" y="0"/>
                <a:ext cx="848415" cy="1040970"/>
              </a:xfrm>
              <a:custGeom>
                <a:avLst/>
                <a:gdLst/>
                <a:ahLst/>
                <a:cxnLst/>
                <a:rect l="l" t="t" r="r" b="b"/>
                <a:pathLst>
                  <a:path w="848415" h="1040970">
                    <a:moveTo>
                      <a:pt x="723955" y="1040970"/>
                    </a:moveTo>
                    <a:lnTo>
                      <a:pt x="124460" y="1040970"/>
                    </a:lnTo>
                    <a:cubicBezTo>
                      <a:pt x="55880" y="1040970"/>
                      <a:pt x="0" y="985090"/>
                      <a:pt x="0" y="91651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23955" y="0"/>
                    </a:lnTo>
                    <a:cubicBezTo>
                      <a:pt x="792535" y="0"/>
                      <a:pt x="848415" y="55880"/>
                      <a:pt x="848415" y="124460"/>
                    </a:cubicBezTo>
                    <a:lnTo>
                      <a:pt x="848415" y="916510"/>
                    </a:lnTo>
                    <a:cubicBezTo>
                      <a:pt x="848415" y="985090"/>
                      <a:pt x="792535" y="1040970"/>
                      <a:pt x="723955" y="10409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de-CH" dirty="0"/>
              </a:p>
            </p:txBody>
          </p:sp>
        </p:grpSp>
        <p:sp>
          <p:nvSpPr>
            <p:cNvPr id="28" name="AutoShape 19">
              <a:extLst>
                <a:ext uri="{FF2B5EF4-FFF2-40B4-BE49-F238E27FC236}">
                  <a16:creationId xmlns:a16="http://schemas.microsoft.com/office/drawing/2014/main" id="{AA8EC036-DE2F-CF4E-862A-15C8CC94756C}"/>
                </a:ext>
              </a:extLst>
            </p:cNvPr>
            <p:cNvSpPr/>
            <p:nvPr/>
          </p:nvSpPr>
          <p:spPr>
            <a:xfrm>
              <a:off x="1340759" y="1238746"/>
              <a:ext cx="3141442" cy="0"/>
            </a:xfrm>
            <a:prstGeom prst="line">
              <a:avLst/>
            </a:prstGeom>
            <a:ln w="143555" cap="rnd">
              <a:solidFill>
                <a:srgbClr val="F4CD7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07E62467-623C-5B4B-AF95-900254EDE3EB}"/>
                </a:ext>
              </a:extLst>
            </p:cNvPr>
            <p:cNvSpPr txBox="1"/>
            <p:nvPr/>
          </p:nvSpPr>
          <p:spPr>
            <a:xfrm>
              <a:off x="1783034" y="347923"/>
              <a:ext cx="2256891" cy="620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1981" b="1" dirty="0">
                  <a:solidFill>
                    <a:srgbClr val="393F57"/>
                  </a:solidFill>
                  <a:latin typeface="Montserrat" pitchFamily="2" charset="77"/>
                </a:rPr>
                <a:t>BCP key</a:t>
              </a:r>
            </a:p>
          </p:txBody>
        </p:sp>
        <p:grpSp>
          <p:nvGrpSpPr>
            <p:cNvPr id="31" name="Group 23">
              <a:extLst>
                <a:ext uri="{FF2B5EF4-FFF2-40B4-BE49-F238E27FC236}">
                  <a16:creationId xmlns:a16="http://schemas.microsoft.com/office/drawing/2014/main" id="{CCFAD6E1-4A52-7B41-A9A4-3E988B2FDEC7}"/>
                </a:ext>
              </a:extLst>
            </p:cNvPr>
            <p:cNvGrpSpPr/>
            <p:nvPr/>
          </p:nvGrpSpPr>
          <p:grpSpPr>
            <a:xfrm>
              <a:off x="6532711" y="0"/>
              <a:ext cx="5822963" cy="7144535"/>
              <a:chOff x="0" y="0"/>
              <a:chExt cx="848415" cy="1040970"/>
            </a:xfrm>
          </p:grpSpPr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7FCB4B20-9A74-E747-BF82-9FB5B7000C79}"/>
                  </a:ext>
                </a:extLst>
              </p:cNvPr>
              <p:cNvSpPr/>
              <p:nvPr/>
            </p:nvSpPr>
            <p:spPr>
              <a:xfrm>
                <a:off x="0" y="0"/>
                <a:ext cx="848415" cy="1040970"/>
              </a:xfrm>
              <a:custGeom>
                <a:avLst/>
                <a:gdLst/>
                <a:ahLst/>
                <a:cxnLst/>
                <a:rect l="l" t="t" r="r" b="b"/>
                <a:pathLst>
                  <a:path w="848415" h="1040970">
                    <a:moveTo>
                      <a:pt x="723955" y="1040970"/>
                    </a:moveTo>
                    <a:lnTo>
                      <a:pt x="124460" y="1040970"/>
                    </a:lnTo>
                    <a:cubicBezTo>
                      <a:pt x="55880" y="1040970"/>
                      <a:pt x="0" y="985090"/>
                      <a:pt x="0" y="91651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23955" y="0"/>
                    </a:lnTo>
                    <a:cubicBezTo>
                      <a:pt x="792535" y="0"/>
                      <a:pt x="848415" y="55880"/>
                      <a:pt x="848415" y="124460"/>
                    </a:cubicBezTo>
                    <a:lnTo>
                      <a:pt x="848415" y="916510"/>
                    </a:lnTo>
                    <a:cubicBezTo>
                      <a:pt x="848415" y="985090"/>
                      <a:pt x="792535" y="1040970"/>
                      <a:pt x="723955" y="10409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32" name="AutoShape 25">
              <a:extLst>
                <a:ext uri="{FF2B5EF4-FFF2-40B4-BE49-F238E27FC236}">
                  <a16:creationId xmlns:a16="http://schemas.microsoft.com/office/drawing/2014/main" id="{47EA7070-55EB-BC43-BB2A-071190D6A966}"/>
                </a:ext>
              </a:extLst>
            </p:cNvPr>
            <p:cNvSpPr/>
            <p:nvPr/>
          </p:nvSpPr>
          <p:spPr>
            <a:xfrm>
              <a:off x="7873467" y="1213718"/>
              <a:ext cx="3141442" cy="0"/>
            </a:xfrm>
            <a:prstGeom prst="line">
              <a:avLst/>
            </a:prstGeom>
            <a:ln w="143555" cap="rnd">
              <a:solidFill>
                <a:srgbClr val="F4CD7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3" name="TextBox 27">
              <a:extLst>
                <a:ext uri="{FF2B5EF4-FFF2-40B4-BE49-F238E27FC236}">
                  <a16:creationId xmlns:a16="http://schemas.microsoft.com/office/drawing/2014/main" id="{131EFAB6-FE47-8745-AC2D-860ECE2DD40A}"/>
                </a:ext>
              </a:extLst>
            </p:cNvPr>
            <p:cNvSpPr txBox="1"/>
            <p:nvPr/>
          </p:nvSpPr>
          <p:spPr>
            <a:xfrm>
              <a:off x="7873467" y="358057"/>
              <a:ext cx="3141442" cy="6206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73"/>
                </a:lnSpc>
              </a:pPr>
              <a:r>
                <a:rPr lang="en-US" sz="1981" b="1" dirty="0">
                  <a:solidFill>
                    <a:srgbClr val="393F57"/>
                  </a:solidFill>
                  <a:latin typeface="Montserrat" pitchFamily="2" charset="77"/>
                </a:rPr>
                <a:t>Investor key</a:t>
              </a:r>
            </a:p>
          </p:txBody>
        </p:sp>
        <p:sp>
          <p:nvSpPr>
            <p:cNvPr id="34" name="TextBox 28">
              <a:extLst>
                <a:ext uri="{FF2B5EF4-FFF2-40B4-BE49-F238E27FC236}">
                  <a16:creationId xmlns:a16="http://schemas.microsoft.com/office/drawing/2014/main" id="{FB97E31A-EC94-B145-AAA4-5E263EB55C57}"/>
                </a:ext>
              </a:extLst>
            </p:cNvPr>
            <p:cNvSpPr txBox="1"/>
            <p:nvPr/>
          </p:nvSpPr>
          <p:spPr>
            <a:xfrm>
              <a:off x="6901032" y="1823137"/>
              <a:ext cx="5088967" cy="40704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One key for each investor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Generated </a:t>
              </a:r>
              <a:r>
                <a:rPr lang="en-US" sz="1600" b="1" dirty="0">
                  <a:solidFill>
                    <a:srgbClr val="393F57"/>
                  </a:solidFill>
                  <a:latin typeface="Montserrat" pitchFamily="2" charset="77"/>
                </a:rPr>
                <a:t>offline</a:t>
              </a:r>
              <a:endParaRPr lang="en-US" sz="1600" dirty="0">
                <a:solidFill>
                  <a:srgbClr val="393F57"/>
                </a:solidFill>
                <a:latin typeface="Montserrat" pitchFamily="2" charset="7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Communicated to investors via email</a:t>
              </a:r>
              <a:r>
                <a:rPr lang="en-US" sz="1600" baseline="30000" dirty="0">
                  <a:solidFill>
                    <a:srgbClr val="393F57"/>
                  </a:solidFill>
                  <a:latin typeface="Montserrat" pitchFamily="2" charset="77"/>
                </a:rPr>
                <a:t>2)</a:t>
              </a: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Used by the investor to apply for the dividend</a:t>
              </a:r>
            </a:p>
          </p:txBody>
        </p:sp>
        <p:sp>
          <p:nvSpPr>
            <p:cNvPr id="30" name="TextBox 22">
              <a:extLst>
                <a:ext uri="{FF2B5EF4-FFF2-40B4-BE49-F238E27FC236}">
                  <a16:creationId xmlns:a16="http://schemas.microsoft.com/office/drawing/2014/main" id="{63E41E25-3BA3-6B40-B046-FB86210BBEB6}"/>
                </a:ext>
              </a:extLst>
            </p:cNvPr>
            <p:cNvSpPr txBox="1"/>
            <p:nvPr/>
          </p:nvSpPr>
          <p:spPr>
            <a:xfrm>
              <a:off x="438909" y="1533414"/>
              <a:ext cx="4896382" cy="525505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Valid for one dividend year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Generated and stored </a:t>
              </a:r>
              <a:r>
                <a:rPr lang="en-US" sz="1600" b="1" dirty="0">
                  <a:solidFill>
                    <a:srgbClr val="393F57"/>
                  </a:solidFill>
                  <a:latin typeface="Montserrat" pitchFamily="2" charset="77"/>
                </a:rPr>
                <a:t>offline</a:t>
              </a: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 (e.g., on a laptop disconnected from the internet)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Kept secret until the dividend pull period starts</a:t>
              </a:r>
              <a:r>
                <a:rPr lang="en-US" sz="1600" baseline="30000" dirty="0">
                  <a:solidFill>
                    <a:srgbClr val="393F57"/>
                  </a:solidFill>
                  <a:latin typeface="Montserrat" pitchFamily="2" charset="77"/>
                </a:rPr>
                <a:t>1)</a:t>
              </a: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 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rgbClr val="393F57"/>
                  </a:solidFill>
                  <a:latin typeface="Montserrat" pitchFamily="2" charset="77"/>
                </a:rPr>
                <a:t>Thereafter, the key is published and used to validate dividend pulls</a:t>
              </a:r>
              <a:endParaRPr lang="en-US" sz="1600" baseline="30000" dirty="0">
                <a:solidFill>
                  <a:srgbClr val="393F57"/>
                </a:solidFill>
                <a:latin typeface="Montserrat" pitchFamily="2" charset="77"/>
              </a:endParaRPr>
            </a:p>
          </p:txBody>
        </p:sp>
      </p:grpSp>
      <p:pic>
        <p:nvPicPr>
          <p:cNvPr id="25" name="Graphic 24" descr="Old Key with solid fill">
            <a:extLst>
              <a:ext uri="{FF2B5EF4-FFF2-40B4-BE49-F238E27FC236}">
                <a16:creationId xmlns:a16="http://schemas.microsoft.com/office/drawing/2014/main" id="{38ADE976-DB57-BD48-A0AD-D479DAC75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3902" y="2018073"/>
            <a:ext cx="409316" cy="409316"/>
          </a:xfrm>
          <a:prstGeom prst="rect">
            <a:avLst/>
          </a:prstGeom>
        </p:spPr>
      </p:pic>
      <p:pic>
        <p:nvPicPr>
          <p:cNvPr id="23" name="Graphic 22" descr="Old Key outline">
            <a:extLst>
              <a:ext uri="{FF2B5EF4-FFF2-40B4-BE49-F238E27FC236}">
                <a16:creationId xmlns:a16="http://schemas.microsoft.com/office/drawing/2014/main" id="{C8127747-A632-284B-A968-6634790005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32174" y="2029672"/>
            <a:ext cx="414268" cy="414268"/>
          </a:xfrm>
          <a:prstGeom prst="rect">
            <a:avLst/>
          </a:prstGeom>
        </p:spPr>
      </p:pic>
      <p:grpSp>
        <p:nvGrpSpPr>
          <p:cNvPr id="47" name="Gruppieren 23">
            <a:extLst>
              <a:ext uri="{FF2B5EF4-FFF2-40B4-BE49-F238E27FC236}">
                <a16:creationId xmlns:a16="http://schemas.microsoft.com/office/drawing/2014/main" id="{EE0B817A-7843-4F40-8F1B-82D9135FC392}"/>
              </a:ext>
            </a:extLst>
          </p:cNvPr>
          <p:cNvGrpSpPr/>
          <p:nvPr/>
        </p:nvGrpSpPr>
        <p:grpSpPr>
          <a:xfrm>
            <a:off x="1091814" y="1091541"/>
            <a:ext cx="10134847" cy="561565"/>
            <a:chOff x="955497" y="4119939"/>
            <a:chExt cx="9612925" cy="702041"/>
          </a:xfrm>
        </p:grpSpPr>
        <p:sp>
          <p:nvSpPr>
            <p:cNvPr id="48" name="Rechteck 21">
              <a:extLst>
                <a:ext uri="{FF2B5EF4-FFF2-40B4-BE49-F238E27FC236}">
                  <a16:creationId xmlns:a16="http://schemas.microsoft.com/office/drawing/2014/main" id="{C8BB6582-F0C4-5744-978C-74700022A191}"/>
                </a:ext>
              </a:extLst>
            </p:cNvPr>
            <p:cNvSpPr/>
            <p:nvPr/>
          </p:nvSpPr>
          <p:spPr>
            <a:xfrm>
              <a:off x="955497" y="4119939"/>
              <a:ext cx="9612925" cy="702041"/>
            </a:xfrm>
            <a:prstGeom prst="rect">
              <a:avLst/>
            </a:prstGeom>
            <a:solidFill>
              <a:srgbClr val="393F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9" name="Textfeld 22">
              <a:extLst>
                <a:ext uri="{FF2B5EF4-FFF2-40B4-BE49-F238E27FC236}">
                  <a16:creationId xmlns:a16="http://schemas.microsoft.com/office/drawing/2014/main" id="{1C2EB391-854D-564A-AEF6-FB78851600A0}"/>
                </a:ext>
              </a:extLst>
            </p:cNvPr>
            <p:cNvSpPr txBox="1"/>
            <p:nvPr/>
          </p:nvSpPr>
          <p:spPr>
            <a:xfrm>
              <a:off x="1307620" y="4244412"/>
              <a:ext cx="8782086" cy="42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Montserrat" pitchFamily="2" charset="77"/>
                </a:rPr>
                <a:t>The dividend distribution process was secured by two keys  </a:t>
              </a:r>
            </a:p>
          </p:txBody>
        </p:sp>
      </p:grpSp>
      <p:sp>
        <p:nvSpPr>
          <p:cNvPr id="39" name="TextBox 17">
            <a:extLst>
              <a:ext uri="{FF2B5EF4-FFF2-40B4-BE49-F238E27FC236}">
                <a16:creationId xmlns:a16="http://schemas.microsoft.com/office/drawing/2014/main" id="{348FD684-3084-4F8B-9211-22F0B10D18A0}"/>
              </a:ext>
            </a:extLst>
          </p:cNvPr>
          <p:cNvSpPr txBox="1"/>
          <p:nvPr/>
        </p:nvSpPr>
        <p:spPr>
          <a:xfrm>
            <a:off x="3921854" y="6486636"/>
            <a:ext cx="4341302" cy="227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66"/>
              </a:lnSpc>
            </a:pPr>
            <a:r>
              <a:rPr lang="en-US" sz="1333" cap="all" dirty="0">
                <a:latin typeface="Montserrat"/>
              </a:rPr>
              <a:t>Dividend distribution via Smart Contract</a:t>
            </a:r>
          </a:p>
        </p:txBody>
      </p:sp>
      <p:sp>
        <p:nvSpPr>
          <p:cNvPr id="42" name="Textfeld 22">
            <a:extLst>
              <a:ext uri="{FF2B5EF4-FFF2-40B4-BE49-F238E27FC236}">
                <a16:creationId xmlns:a16="http://schemas.microsoft.com/office/drawing/2014/main" id="{235B6042-C5AC-4958-B502-E98A35C542A3}"/>
              </a:ext>
            </a:extLst>
          </p:cNvPr>
          <p:cNvSpPr txBox="1"/>
          <p:nvPr/>
        </p:nvSpPr>
        <p:spPr>
          <a:xfrm>
            <a:off x="1889019" y="5841172"/>
            <a:ext cx="8246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Montserrat" pitchFamily="2" charset="77"/>
              </a:rPr>
              <a:t>1) The BCP key is initially a </a:t>
            </a:r>
            <a:r>
              <a:rPr lang="en-US" sz="1200" b="1" dirty="0">
                <a:latin typeface="Montserrat" pitchFamily="2" charset="77"/>
              </a:rPr>
              <a:t>private key</a:t>
            </a:r>
            <a:r>
              <a:rPr lang="en-US" sz="1200" dirty="0">
                <a:latin typeface="Montserrat" pitchFamily="2" charset="77"/>
              </a:rPr>
              <a:t>, i.e., must be hidden until the dividend application has been disabled.</a:t>
            </a:r>
          </a:p>
          <a:p>
            <a:r>
              <a:rPr lang="en-US" sz="1200" dirty="0">
                <a:latin typeface="Montserrat" pitchFamily="2" charset="77"/>
              </a:rPr>
              <a:t>2) The investor key is always a </a:t>
            </a:r>
            <a:r>
              <a:rPr lang="en-US" sz="1200" b="1" dirty="0">
                <a:latin typeface="Montserrat" pitchFamily="2" charset="77"/>
              </a:rPr>
              <a:t>public key</a:t>
            </a:r>
            <a:r>
              <a:rPr lang="en-US" sz="1200" dirty="0">
                <a:latin typeface="Montserrat" pitchFamily="2" charset="77"/>
              </a:rPr>
              <a:t>, i.e., useless for third parties that have no access to the investor’s Polygon account.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FF1B47-E3C9-410C-A8B5-400F7F5817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A249CF7-01D7-6545-962A-6F49C246B38B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179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659</Words>
  <Application>Microsoft Office PowerPoint</Application>
  <PresentationFormat>Widescreen</PresentationFormat>
  <Paragraphs>121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Mongolian Baiti</vt:lpstr>
      <vt:lpstr>Montserrat</vt:lpstr>
      <vt:lpstr>Montserrat Bold</vt:lpstr>
      <vt:lpstr>Montserrat Light</vt:lpstr>
      <vt:lpstr>PT Serif Bold</vt:lpstr>
      <vt:lpstr>Office</vt:lpstr>
      <vt:lpstr>PowerPoint Presentation</vt:lpstr>
      <vt:lpstr>PowerPoint Presentation</vt:lpstr>
      <vt:lpstr>Background</vt:lpstr>
      <vt:lpstr>Motivation</vt:lpstr>
      <vt:lpstr>Outline</vt:lpstr>
      <vt:lpstr>Dividend application </vt:lpstr>
      <vt:lpstr>Dividend pull </vt:lpstr>
      <vt:lpstr>Shareholder webpage</vt:lpstr>
      <vt:lpstr>Generate BCP &amp; investor keys</vt:lpstr>
      <vt:lpstr>Final comments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Kim Lena Stauffer</dc:creator>
  <cp:lastModifiedBy>Christian Ewerhart</cp:lastModifiedBy>
  <cp:revision>176</cp:revision>
  <dcterms:created xsi:type="dcterms:W3CDTF">2022-05-05T20:35:57Z</dcterms:created>
  <dcterms:modified xsi:type="dcterms:W3CDTF">2022-06-15T10:22:27Z</dcterms:modified>
</cp:coreProperties>
</file>